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501" r:id="rId2"/>
    <p:sldId id="648" r:id="rId3"/>
    <p:sldId id="639" r:id="rId4"/>
    <p:sldId id="641" r:id="rId5"/>
    <p:sldId id="642" r:id="rId6"/>
    <p:sldId id="644" r:id="rId7"/>
    <p:sldId id="645" r:id="rId8"/>
    <p:sldId id="632" r:id="rId9"/>
    <p:sldId id="633" r:id="rId10"/>
    <p:sldId id="630" r:id="rId11"/>
    <p:sldId id="646" r:id="rId12"/>
    <p:sldId id="622" r:id="rId13"/>
    <p:sldId id="640" r:id="rId14"/>
    <p:sldId id="636" r:id="rId15"/>
    <p:sldId id="628" r:id="rId16"/>
    <p:sldId id="629" r:id="rId17"/>
    <p:sldId id="635" r:id="rId18"/>
  </p:sldIdLst>
  <p:sldSz cx="9144000" cy="6858000" type="screen4x3"/>
  <p:notesSz cx="6735763" cy="9869488"/>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rita Kiopa" initials="AK" lastIdx="1" clrIdx="0">
    <p:extLst>
      <p:ext uri="{19B8F6BF-5375-455C-9EA6-DF929625EA0E}">
        <p15:presenceInfo xmlns:p15="http://schemas.microsoft.com/office/powerpoint/2012/main" userId="S-1-5-21-924060480-1444801791-4070566659-2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66478B"/>
    <a:srgbClr val="9BBB59"/>
    <a:srgbClr val="376092"/>
    <a:srgbClr val="558ED5"/>
    <a:srgbClr val="E6E6E6"/>
    <a:srgbClr val="C00000"/>
    <a:srgbClr val="E46C0A"/>
    <a:srgbClr val="93CDDD"/>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4434" autoAdjust="0"/>
  </p:normalViewPr>
  <p:slideViewPr>
    <p:cSldViewPr snapToGrid="0" snapToObjects="1">
      <p:cViewPr varScale="1">
        <p:scale>
          <a:sx n="92" d="100"/>
          <a:sy n="92" d="100"/>
        </p:scale>
        <p:origin x="714" y="84"/>
      </p:cViewPr>
      <p:guideLst>
        <p:guide orient="horz" pos="2205"/>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nis.paiders\Documents\dokumenti_2014\2017_01_05%20RPIVA%20REORGANIZ&#256;CIJA\RPIVA_grafik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r>
              <a:rPr lang="lv-LV" sz="1400" b="1" i="0" baseline="0" dirty="0">
                <a:effectLst/>
              </a:rPr>
              <a:t>Pilna laika studējošo </a:t>
            </a:r>
            <a:r>
              <a:rPr lang="lv-LV" sz="1400" b="1" i="0" baseline="0" dirty="0" smtClean="0">
                <a:effectLst/>
              </a:rPr>
              <a:t>skaits </a:t>
            </a:r>
            <a:r>
              <a:rPr lang="lv-LV" sz="1400" b="0" i="0" baseline="0" dirty="0" smtClean="0">
                <a:effectLst/>
              </a:rPr>
              <a:t>tematiskajā </a:t>
            </a:r>
            <a:r>
              <a:rPr lang="lv-LV" sz="1400" b="0" i="0" baseline="0" dirty="0">
                <a:effectLst/>
              </a:rPr>
              <a:t>jomā "Izglītība</a:t>
            </a:r>
            <a:r>
              <a:rPr lang="lv-LV" sz="1400" b="0" i="0" u="none" strike="noStrike" baseline="0" dirty="0">
                <a:effectLst/>
              </a:rPr>
              <a:t>"</a:t>
            </a:r>
            <a:r>
              <a:rPr lang="lv-LV" sz="1400" b="0" i="0" baseline="0" dirty="0">
                <a:effectLst/>
              </a:rPr>
              <a:t> </a:t>
            </a:r>
            <a:r>
              <a:rPr lang="lv-LV" sz="1400" b="0" i="0" baseline="0" dirty="0" smtClean="0">
                <a:effectLst/>
              </a:rPr>
              <a:t>2016/2017 </a:t>
            </a:r>
            <a:r>
              <a:rPr lang="lv-LV" sz="1400" b="0" i="0" baseline="0" dirty="0">
                <a:effectLst/>
              </a:rPr>
              <a:t>(</a:t>
            </a:r>
            <a:r>
              <a:rPr lang="lv-LV" sz="1400" b="0" i="0" baseline="0" dirty="0" smtClean="0">
                <a:effectLst/>
              </a:rPr>
              <a:t>N=2 463)</a:t>
            </a:r>
            <a:endParaRPr lang="lv-LV" sz="1400" dirty="0">
              <a:effectLst/>
            </a:endParaRPr>
          </a:p>
        </c:rich>
      </c:tx>
      <c:layout>
        <c:manualLayout>
          <c:xMode val="edge"/>
          <c:yMode val="edge"/>
          <c:x val="9.0806118834532878E-2"/>
          <c:y val="0.7860334619829377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10070845648418031"/>
          <c:y val="0.16764041249659564"/>
          <c:w val="0.58682387100264"/>
          <c:h val="0.57761030701700578"/>
        </c:manualLayout>
      </c:layout>
      <c:pieChart>
        <c:varyColors val="1"/>
        <c:ser>
          <c:idx val="0"/>
          <c:order val="0"/>
          <c:dPt>
            <c:idx val="0"/>
            <c:bubble3D val="0"/>
            <c:spPr>
              <a:solidFill>
                <a:schemeClr val="tx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E3C3-4678-9E39-FBDEEF474058}"/>
              </c:ext>
            </c:extLst>
          </c:dPt>
          <c:dPt>
            <c:idx val="1"/>
            <c:bubble3D val="0"/>
            <c:spPr>
              <a:solidFill>
                <a:schemeClr val="accent6">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E3C3-4678-9E39-FBDEEF47405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3C3-4678-9E39-FBDEEF474058}"/>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3C3-4678-9E39-FBDEEF474058}"/>
              </c:ext>
            </c:extLst>
          </c:dPt>
          <c:dPt>
            <c:idx val="4"/>
            <c:bubble3D val="0"/>
            <c:spPr>
              <a:solidFill>
                <a:srgbClr val="000000">
                  <a:alpha val="50196"/>
                </a:srgbClr>
              </a:solidFill>
              <a:ln w="19050">
                <a:solidFill>
                  <a:schemeClr val="lt1"/>
                </a:solidFill>
              </a:ln>
              <a:effectLst/>
            </c:spPr>
            <c:extLst xmlns:c16r2="http://schemas.microsoft.com/office/drawing/2015/06/chart">
              <c:ext xmlns:c16="http://schemas.microsoft.com/office/drawing/2014/chart" uri="{C3380CC4-5D6E-409C-BE32-E72D297353CC}">
                <c16:uniqueId val="{00000009-E3C3-4678-9E39-FBDEEF474058}"/>
              </c:ext>
            </c:extLst>
          </c:dPt>
          <c:dPt>
            <c:idx val="5"/>
            <c:bubble3D val="0"/>
            <c:spPr>
              <a:solidFill>
                <a:schemeClr val="bg2">
                  <a:lumMod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E3C3-4678-9E39-FBDEEF474058}"/>
              </c:ext>
            </c:extLst>
          </c:dPt>
          <c:dPt>
            <c:idx val="6"/>
            <c:bubble3D val="0"/>
            <c:spPr>
              <a:solidFill>
                <a:schemeClr val="accent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E3C3-4678-9E39-FBDEEF474058}"/>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E3C3-4678-9E39-FBDEEF474058}"/>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E3C3-4678-9E39-FBDEEF474058}"/>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E3C3-4678-9E39-FBDEEF474058}"/>
              </c:ext>
            </c:extLst>
          </c:dPt>
          <c:dLbls>
            <c:dLbl>
              <c:idx val="5"/>
              <c:layout>
                <c:manualLayout>
                  <c:x val="6.0667491092881561E-2"/>
                  <c:y val="0.1399197347162485"/>
                </c:manualLayout>
              </c:layout>
              <c:tx>
                <c:rich>
                  <a:bodyPr/>
                  <a:lstStyle/>
                  <a:p>
                    <a:fld id="{5330B409-56C1-4E24-A71C-A7A6D75DBEC9}" type="VALUE">
                      <a:rPr lang="en-US" smtClean="0">
                        <a:solidFill>
                          <a:schemeClr val="bg1"/>
                        </a:solidFill>
                      </a:rPr>
                      <a:pPr/>
                      <a:t>[VALUE]</a:t>
                    </a:fld>
                    <a:r>
                      <a:rPr lang="en-US" smtClean="0">
                        <a:solidFill>
                          <a:schemeClr val="bg1"/>
                        </a:solidFill>
                      </a:rPr>
                      <a:t>**</a:t>
                    </a:r>
                  </a:p>
                </c:rich>
              </c:tx>
              <c:showLegendKey val="0"/>
              <c:showVal val="1"/>
              <c:showCatName val="0"/>
              <c:showSerName val="0"/>
              <c:showPercent val="0"/>
              <c:showBubbleSize val="0"/>
              <c:extLst>
                <c:ext xmlns:c15="http://schemas.microsoft.com/office/drawing/2012/chart" uri="{CE6537A1-D6FC-4f65-9D91-7224C49458BB}">
                  <c15:layout>
                    <c:manualLayout>
                      <c:w val="0.1224357681658976"/>
                      <c:h val="0.21320734262809649"/>
                    </c:manualLayout>
                  </c15:layout>
                  <c15:dlblFieldTable/>
                  <c15:showDataLabelsRange val="0"/>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Sheet1!$B$21:$B$26</c:f>
              <c:strCache>
                <c:ptCount val="6"/>
                <c:pt idx="0">
                  <c:v>LU</c:v>
                </c:pt>
                <c:pt idx="1">
                  <c:v>RPIVA</c:v>
                </c:pt>
                <c:pt idx="2">
                  <c:v>DU</c:v>
                </c:pt>
                <c:pt idx="3">
                  <c:v>LiepU</c:v>
                </c:pt>
                <c:pt idx="4">
                  <c:v>RTA</c:v>
                </c:pt>
                <c:pt idx="5">
                  <c:v>citas AII</c:v>
                </c:pt>
              </c:strCache>
            </c:strRef>
          </c:cat>
          <c:val>
            <c:numRef>
              <c:f>Sheet1!$D$21:$D$26</c:f>
              <c:numCache>
                <c:formatCode>0%</c:formatCode>
                <c:ptCount val="6"/>
                <c:pt idx="0">
                  <c:v>0.26187576126674789</c:v>
                </c:pt>
                <c:pt idx="1">
                  <c:v>0.23142509135200975</c:v>
                </c:pt>
                <c:pt idx="2">
                  <c:v>0.16971173365814049</c:v>
                </c:pt>
                <c:pt idx="3">
                  <c:v>0.14941128704831505</c:v>
                </c:pt>
                <c:pt idx="4">
                  <c:v>0.12139667072675599</c:v>
                </c:pt>
                <c:pt idx="5">
                  <c:v>7.0000000000000007E-2</c:v>
                </c:pt>
              </c:numCache>
            </c:numRef>
          </c:val>
          <c:extLst xmlns:c16r2="http://schemas.microsoft.com/office/drawing/2015/06/chart">
            <c:ext xmlns:c16="http://schemas.microsoft.com/office/drawing/2014/chart" uri="{C3380CC4-5D6E-409C-BE32-E72D297353CC}">
              <c16:uniqueId val="{00000014-E3C3-4678-9E39-FBDEEF474058}"/>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1"/>
        <c:txPr>
          <a:bodyPr rot="0" spcFirstLastPara="1" vertOverflow="ellipsis" vert="horz" wrap="square" anchor="ctr" anchorCtr="1"/>
          <a:lstStyle/>
          <a:p>
            <a:pPr>
              <a:defRPr sz="12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legendEntry>
      <c:layout>
        <c:manualLayout>
          <c:xMode val="edge"/>
          <c:yMode val="edge"/>
          <c:x val="0.69010232374025937"/>
          <c:y val="0.30723812804585454"/>
          <c:w val="0.2307537567188202"/>
          <c:h val="0.393408936444805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3"/>
            <a:ext cx="2918831" cy="4934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15380" y="3"/>
            <a:ext cx="2918831" cy="493475"/>
          </a:xfrm>
          <a:prstGeom prst="rect">
            <a:avLst/>
          </a:prstGeom>
        </p:spPr>
        <p:txBody>
          <a:bodyPr vert="horz" lIns="91440" tIns="45720" rIns="91440" bIns="45720" rtlCol="0"/>
          <a:lstStyle>
            <a:lvl1pPr algn="r">
              <a:defRPr sz="1200"/>
            </a:lvl1pPr>
          </a:lstStyle>
          <a:p>
            <a:pPr>
              <a:defRPr/>
            </a:pPr>
            <a:fld id="{282F3CA5-D879-4B4F-9816-C55F838FCE01}" type="datetimeFigureOut">
              <a:rPr lang="en-US"/>
              <a:pPr>
                <a:defRPr/>
              </a:pPr>
              <a:t>3/8/2017</a:t>
            </a:fld>
            <a:endParaRPr lang="en-US"/>
          </a:p>
        </p:txBody>
      </p:sp>
      <p:sp>
        <p:nvSpPr>
          <p:cNvPr id="4" name="Footer Placeholder 3"/>
          <p:cNvSpPr>
            <a:spLocks noGrp="1"/>
          </p:cNvSpPr>
          <p:nvPr>
            <p:ph type="ftr" sz="quarter" idx="2"/>
          </p:nvPr>
        </p:nvSpPr>
        <p:spPr>
          <a:xfrm>
            <a:off x="7" y="9374304"/>
            <a:ext cx="2918831" cy="49347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15380" y="9374304"/>
            <a:ext cx="2918831" cy="493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CE042D3-CA8C-4C29-909E-6A981F7FC224}" type="slidenum">
              <a:rPr lang="en-US" altLang="lv-LV"/>
              <a:pPr/>
              <a:t>‹#›</a:t>
            </a:fld>
            <a:endParaRPr lang="en-US" altLang="lv-LV"/>
          </a:p>
        </p:txBody>
      </p:sp>
    </p:spTree>
    <p:extLst>
      <p:ext uri="{BB962C8B-B14F-4D97-AF65-F5344CB8AC3E}">
        <p14:creationId xmlns:p14="http://schemas.microsoft.com/office/powerpoint/2010/main" val="303831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3"/>
            <a:ext cx="2918831" cy="493475"/>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815380" y="3"/>
            <a:ext cx="2918831" cy="493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60694907-4EFA-491E-99C7-218F24966C59}" type="datetimeFigureOut">
              <a:rPr lang="lv-LV" altLang="lv-LV"/>
              <a:pPr>
                <a:defRPr/>
              </a:pPr>
              <a:t>08.03.2017</a:t>
            </a:fld>
            <a:endParaRPr lang="lv-LV" altLang="lv-LV"/>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3577" y="4688011"/>
            <a:ext cx="5388610" cy="444127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7" y="9374304"/>
            <a:ext cx="2918831" cy="493475"/>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815380" y="9374304"/>
            <a:ext cx="2918831" cy="493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8270782-D1F7-4CCF-B138-47FA81C8AF39}" type="slidenum">
              <a:rPr lang="lv-LV" altLang="lv-LV"/>
              <a:pPr/>
              <a:t>‹#›</a:t>
            </a:fld>
            <a:endParaRPr lang="lv-LV" altLang="lv-LV"/>
          </a:p>
        </p:txBody>
      </p:sp>
    </p:spTree>
    <p:extLst>
      <p:ext uri="{BB962C8B-B14F-4D97-AF65-F5344CB8AC3E}">
        <p14:creationId xmlns:p14="http://schemas.microsoft.com/office/powerpoint/2010/main" val="836635179"/>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8270782-D1F7-4CCF-B138-47FA81C8AF39}" type="slidenum">
              <a:rPr lang="lv-LV" altLang="lv-LV" smtClean="0"/>
              <a:pPr/>
              <a:t>2</a:t>
            </a:fld>
            <a:endParaRPr lang="lv-LV" altLang="lv-LV"/>
          </a:p>
        </p:txBody>
      </p:sp>
    </p:spTree>
    <p:extLst>
      <p:ext uri="{BB962C8B-B14F-4D97-AF65-F5344CB8AC3E}">
        <p14:creationId xmlns:p14="http://schemas.microsoft.com/office/powerpoint/2010/main" val="88887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8270782-D1F7-4CCF-B138-47FA81C8AF39}" type="slidenum">
              <a:rPr lang="lv-LV" altLang="lv-LV" smtClean="0"/>
              <a:pPr/>
              <a:t>3</a:t>
            </a:fld>
            <a:endParaRPr lang="lv-LV" altLang="lv-LV"/>
          </a:p>
        </p:txBody>
      </p:sp>
    </p:spTree>
    <p:extLst>
      <p:ext uri="{BB962C8B-B14F-4D97-AF65-F5344CB8AC3E}">
        <p14:creationId xmlns:p14="http://schemas.microsoft.com/office/powerpoint/2010/main" val="498176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8270782-D1F7-4CCF-B138-47FA81C8AF39}" type="slidenum">
              <a:rPr lang="lv-LV" altLang="lv-LV" smtClean="0"/>
              <a:pPr/>
              <a:t>7</a:t>
            </a:fld>
            <a:endParaRPr lang="lv-LV" altLang="lv-LV"/>
          </a:p>
        </p:txBody>
      </p:sp>
    </p:spTree>
    <p:extLst>
      <p:ext uri="{BB962C8B-B14F-4D97-AF65-F5344CB8AC3E}">
        <p14:creationId xmlns:p14="http://schemas.microsoft.com/office/powerpoint/2010/main" val="279279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8270782-D1F7-4CCF-B138-47FA81C8AF39}" type="slidenum">
              <a:rPr lang="lv-LV" altLang="lv-LV" smtClean="0"/>
              <a:pPr/>
              <a:t>8</a:t>
            </a:fld>
            <a:endParaRPr lang="lv-LV" altLang="lv-LV"/>
          </a:p>
        </p:txBody>
      </p:sp>
    </p:spTree>
    <p:extLst>
      <p:ext uri="{BB962C8B-B14F-4D97-AF65-F5344CB8AC3E}">
        <p14:creationId xmlns:p14="http://schemas.microsoft.com/office/powerpoint/2010/main" val="325697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8270782-D1F7-4CCF-B138-47FA81C8AF39}" type="slidenum">
              <a:rPr lang="lv-LV" altLang="lv-LV" smtClean="0"/>
              <a:pPr/>
              <a:t>9</a:t>
            </a:fld>
            <a:endParaRPr lang="lv-LV" altLang="lv-LV"/>
          </a:p>
        </p:txBody>
      </p:sp>
    </p:spTree>
    <p:extLst>
      <p:ext uri="{BB962C8B-B14F-4D97-AF65-F5344CB8AC3E}">
        <p14:creationId xmlns:p14="http://schemas.microsoft.com/office/powerpoint/2010/main" val="316635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sz="1200" dirty="0"/>
              <a:t>1) Augstskolu likuma 21.pants nosaka, ka </a:t>
            </a:r>
            <a:r>
              <a:rPr lang="lv-LV" sz="1200" b="1" dirty="0"/>
              <a:t>valsts dibinātas augstskolas var dibināt iestādes – tai skaitā publiskās aģentūras.</a:t>
            </a:r>
          </a:p>
          <a:p>
            <a:pPr algn="just"/>
            <a:r>
              <a:rPr lang="lv-LV" sz="1200" dirty="0"/>
              <a:t>2) Publisko aģentūru darbību regulē Publisko aģentūru likums.</a:t>
            </a:r>
          </a:p>
          <a:p>
            <a:pPr algn="just"/>
            <a:endParaRPr lang="lv-LV" sz="1200" dirty="0"/>
          </a:p>
          <a:p>
            <a:pPr algn="just"/>
            <a:r>
              <a:rPr lang="lv-LV" sz="1200" b="1" dirty="0"/>
              <a:t>Augstskola, kas būtu augstskolas aģentūra, būtu pilnībā atkarīga no augstskolas, kura to ir izveidojusi </a:t>
            </a:r>
            <a:r>
              <a:rPr lang="lv-LV" sz="1200" dirty="0"/>
              <a:t>&gt;&gt;RPIVA kā LU aģentūra būtu tieši padota tās izveidotājam – LU.</a:t>
            </a:r>
          </a:p>
        </p:txBody>
      </p:sp>
      <p:sp>
        <p:nvSpPr>
          <p:cNvPr id="4" name="Slide Number Placeholder 3"/>
          <p:cNvSpPr>
            <a:spLocks noGrp="1"/>
          </p:cNvSpPr>
          <p:nvPr>
            <p:ph type="sldNum" sz="quarter" idx="10"/>
          </p:nvPr>
        </p:nvSpPr>
        <p:spPr/>
        <p:txBody>
          <a:bodyPr/>
          <a:lstStyle/>
          <a:p>
            <a:fld id="{B8270782-D1F7-4CCF-B138-47FA81C8AF39}" type="slidenum">
              <a:rPr lang="lv-LV" altLang="lv-LV" smtClean="0"/>
              <a:pPr/>
              <a:t>11</a:t>
            </a:fld>
            <a:endParaRPr lang="lv-LV" altLang="lv-LV"/>
          </a:p>
        </p:txBody>
      </p:sp>
    </p:spTree>
    <p:extLst>
      <p:ext uri="{BB962C8B-B14F-4D97-AF65-F5344CB8AC3E}">
        <p14:creationId xmlns:p14="http://schemas.microsoft.com/office/powerpoint/2010/main" val="4069565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8270782-D1F7-4CCF-B138-47FA81C8AF39}" type="slidenum">
              <a:rPr lang="lv-LV" altLang="lv-LV" smtClean="0"/>
              <a:pPr/>
              <a:t>16</a:t>
            </a:fld>
            <a:endParaRPr lang="lv-LV" altLang="lv-LV"/>
          </a:p>
        </p:txBody>
      </p:sp>
    </p:spTree>
    <p:extLst>
      <p:ext uri="{BB962C8B-B14F-4D97-AF65-F5344CB8AC3E}">
        <p14:creationId xmlns:p14="http://schemas.microsoft.com/office/powerpoint/2010/main" val="194948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8270782-D1F7-4CCF-B138-47FA81C8AF39}" type="slidenum">
              <a:rPr lang="lv-LV" altLang="lv-LV" smtClean="0"/>
              <a:pPr/>
              <a:t>17</a:t>
            </a:fld>
            <a:endParaRPr lang="lv-LV" altLang="lv-LV"/>
          </a:p>
        </p:txBody>
      </p:sp>
    </p:spTree>
    <p:extLst>
      <p:ext uri="{BB962C8B-B14F-4D97-AF65-F5344CB8AC3E}">
        <p14:creationId xmlns:p14="http://schemas.microsoft.com/office/powerpoint/2010/main" val="2164386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26297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3"/>
          <p:cNvSpPr>
            <a:spLocks noGrp="1"/>
          </p:cNvSpPr>
          <p:nvPr>
            <p:ph type="dt" sz="half" idx="10"/>
          </p:nvPr>
        </p:nvSpPr>
        <p:spPr/>
        <p:txBody>
          <a:bodyPr/>
          <a:lstStyle>
            <a:lvl1pPr>
              <a:defRPr/>
            </a:lvl1pPr>
          </a:lstStyle>
          <a:p>
            <a:pPr>
              <a:defRPr/>
            </a:pPr>
            <a:fld id="{C672B737-93C6-4EB6-B867-9EE9F176C588}" type="datetimeFigureOut">
              <a:rPr lang="lv-LV"/>
              <a:pPr>
                <a:defRPr/>
              </a:pPr>
              <a:t>08.03.2017</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EF961461-677B-401D-8182-8366B555A8D4}" type="slidenum">
              <a:rPr lang="lv-LV" altLang="lv-LV"/>
              <a:pPr>
                <a:defRPr/>
              </a:pPr>
              <a:t>‹#›</a:t>
            </a:fld>
            <a:endParaRPr lang="lv-LV" altLang="lv-LV"/>
          </a:p>
        </p:txBody>
      </p:sp>
    </p:spTree>
    <p:extLst>
      <p:ext uri="{BB962C8B-B14F-4D97-AF65-F5344CB8AC3E}">
        <p14:creationId xmlns:p14="http://schemas.microsoft.com/office/powerpoint/2010/main" val="25069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2A7A2D14-D4ED-4D20-9591-109C52ACFD9F}" type="slidenum">
              <a:rPr lang="en-US" altLang="lv-LV"/>
              <a:pPr/>
              <a:t>‹#›</a:t>
            </a:fld>
            <a:endParaRPr lang="en-US" altLang="lv-LV"/>
          </a:p>
        </p:txBody>
      </p:sp>
    </p:spTree>
    <p:extLst>
      <p:ext uri="{BB962C8B-B14F-4D97-AF65-F5344CB8AC3E}">
        <p14:creationId xmlns:p14="http://schemas.microsoft.com/office/powerpoint/2010/main" val="72869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FBAF6FA6-E1D5-401B-9127-1493E0FFC3F4}" type="slidenum">
              <a:rPr lang="en-US" altLang="lv-LV"/>
              <a:pPr/>
              <a:t>‹#›</a:t>
            </a:fld>
            <a:endParaRPr lang="en-US" altLang="lv-LV"/>
          </a:p>
        </p:txBody>
      </p:sp>
    </p:spTree>
    <p:extLst>
      <p:ext uri="{BB962C8B-B14F-4D97-AF65-F5344CB8AC3E}">
        <p14:creationId xmlns:p14="http://schemas.microsoft.com/office/powerpoint/2010/main" val="100856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8CF5E0A8-31E4-484A-BF9D-6EEF6F07A125}" type="slidenum">
              <a:rPr lang="en-US" altLang="lv-LV"/>
              <a:pPr/>
              <a:t>‹#›</a:t>
            </a:fld>
            <a:endParaRPr lang="en-US" altLang="lv-LV"/>
          </a:p>
        </p:txBody>
      </p:sp>
    </p:spTree>
    <p:extLst>
      <p:ext uri="{BB962C8B-B14F-4D97-AF65-F5344CB8AC3E}">
        <p14:creationId xmlns:p14="http://schemas.microsoft.com/office/powerpoint/2010/main" val="340083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fld id="{BCC8E14A-7D39-409F-B5FD-D3257D703ED3}" type="slidenum">
              <a:rPr lang="en-US" altLang="lv-LV"/>
              <a:pPr/>
              <a:t>‹#›</a:t>
            </a:fld>
            <a:endParaRPr lang="en-US" altLang="lv-LV"/>
          </a:p>
        </p:txBody>
      </p:sp>
    </p:spTree>
    <p:extLst>
      <p:ext uri="{BB962C8B-B14F-4D97-AF65-F5344CB8AC3E}">
        <p14:creationId xmlns:p14="http://schemas.microsoft.com/office/powerpoint/2010/main" val="187044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0F547C6F-1698-4B46-A33B-A497A86B0315}" type="slidenum">
              <a:rPr lang="en-US" altLang="lv-LV"/>
              <a:pPr/>
              <a:t>‹#›</a:t>
            </a:fld>
            <a:endParaRPr lang="en-US" altLang="lv-LV"/>
          </a:p>
        </p:txBody>
      </p:sp>
    </p:spTree>
    <p:extLst>
      <p:ext uri="{BB962C8B-B14F-4D97-AF65-F5344CB8AC3E}">
        <p14:creationId xmlns:p14="http://schemas.microsoft.com/office/powerpoint/2010/main" val="236108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593ABC0-67DC-4EDA-8B24-F5DE96F3FB60}" type="slidenum">
              <a:rPr lang="en-US" altLang="lv-LV"/>
              <a:pPr/>
              <a:t>‹#›</a:t>
            </a:fld>
            <a:endParaRPr lang="en-US" altLang="lv-LV"/>
          </a:p>
        </p:txBody>
      </p:sp>
    </p:spTree>
    <p:extLst>
      <p:ext uri="{BB962C8B-B14F-4D97-AF65-F5344CB8AC3E}">
        <p14:creationId xmlns:p14="http://schemas.microsoft.com/office/powerpoint/2010/main" val="203606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D957678E-8D82-4C69-B132-046EADA71E08}" type="slidenum">
              <a:rPr lang="en-US" altLang="lv-LV"/>
              <a:pPr/>
              <a:t>‹#›</a:t>
            </a:fld>
            <a:endParaRPr lang="en-US" altLang="lv-LV"/>
          </a:p>
        </p:txBody>
      </p:sp>
    </p:spTree>
    <p:extLst>
      <p:ext uri="{BB962C8B-B14F-4D97-AF65-F5344CB8AC3E}">
        <p14:creationId xmlns:p14="http://schemas.microsoft.com/office/powerpoint/2010/main" val="228058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29208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fld id="{5CEBE854-368E-4856-B3A2-9849F0A65015}" type="datetime1">
              <a:rPr lang="en-US" altLang="lv-LV"/>
              <a:pPr>
                <a:defRPr/>
              </a:pPr>
              <a:t>3/8/2017</a:t>
            </a:fld>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fld id="{C530BD2D-36BA-488A-BA51-61FA3F776F71}"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izm.gov.lv/lv/izglitiba/augstaka-izglitiba/atbildes-uz-jautajumiem-par-rigas-pedagogijas-un-izglitibas-vadibas-akademijas-pievienosanu-latvijas-universitatei-un-jazepa-vitola-latvijas-muzikas-akademija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3505200"/>
            <a:ext cx="7772400" cy="2438400"/>
          </a:xfrm>
        </p:spPr>
        <p:txBody>
          <a:bodyPr>
            <a:normAutofit fontScale="90000"/>
          </a:bodyPr>
          <a:lstStyle/>
          <a:p>
            <a:pPr>
              <a:defRPr/>
            </a:pPr>
            <a:r>
              <a:rPr lang="lv-LV" altLang="lv-LV" dirty="0">
                <a:ea typeface="MS PGothic" panose="020B0600070205080204" pitchFamily="34" charset="-128"/>
              </a:rPr>
              <a:t>Rīgas Pedagoģijas un izglītības vadības </a:t>
            </a:r>
            <a:r>
              <a:rPr lang="lv-LV" altLang="lv-LV" dirty="0" smtClean="0">
                <a:ea typeface="MS PGothic" panose="020B0600070205080204" pitchFamily="34" charset="-128"/>
              </a:rPr>
              <a:t>akadēmijas </a:t>
            </a:r>
            <a:r>
              <a:rPr lang="lv-LV" dirty="0" smtClean="0"/>
              <a:t>pievienošana Latvijas Universitātei</a:t>
            </a:r>
            <a:r>
              <a:rPr lang="lv-LV" dirty="0"/>
              <a:t/>
            </a:r>
            <a:br>
              <a:rPr lang="lv-LV" dirty="0"/>
            </a:br>
            <a:r>
              <a:rPr lang="lv-LV" altLang="lv-LV" sz="2200" b="0" dirty="0">
                <a:ea typeface="MS PGothic" panose="020B0600070205080204" pitchFamily="34" charset="-128"/>
              </a:rPr>
              <a:t/>
            </a:r>
            <a:br>
              <a:rPr lang="lv-LV" altLang="lv-LV" sz="2200" b="0" dirty="0">
                <a:ea typeface="MS PGothic" panose="020B0600070205080204" pitchFamily="34" charset="-128"/>
              </a:rPr>
            </a:br>
            <a:r>
              <a:rPr lang="lv-LV" altLang="lv-LV" sz="2200" b="0" dirty="0"/>
              <a:t>06.03.</a:t>
            </a:r>
            <a:r>
              <a:rPr lang="lv-LV" sz="2200" b="0" dirty="0"/>
              <a:t>2017.</a:t>
            </a:r>
            <a:endParaRPr lang="lv-LV" altLang="lv-LV" sz="2200" b="0" dirty="0">
              <a:ea typeface="MS PGothic" panose="020B0600070205080204" pitchFamily="34" charset="-128"/>
            </a:endParaRPr>
          </a:p>
        </p:txBody>
      </p:sp>
    </p:spTree>
    <p:extLst>
      <p:ext uri="{BB962C8B-B14F-4D97-AF65-F5344CB8AC3E}">
        <p14:creationId xmlns:p14="http://schemas.microsoft.com/office/powerpoint/2010/main" val="3825320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8362950" y="6324600"/>
            <a:ext cx="476250" cy="304800"/>
          </a:xfrm>
        </p:spPr>
        <p:txBody>
          <a:bodyPr/>
          <a:lstStyle/>
          <a:p>
            <a:fld id="{2A7A2D14-D4ED-4D20-9591-109C52ACFD9F}" type="slidenum">
              <a:rPr lang="en-US" altLang="lv-LV" smtClean="0"/>
              <a:pPr/>
              <a:t>10</a:t>
            </a:fld>
            <a:endParaRPr lang="en-US" altLang="lv-LV"/>
          </a:p>
        </p:txBody>
      </p:sp>
      <p:sp>
        <p:nvSpPr>
          <p:cNvPr id="5" name="Oval 4"/>
          <p:cNvSpPr/>
          <p:nvPr/>
        </p:nvSpPr>
        <p:spPr>
          <a:xfrm>
            <a:off x="539731" y="2024449"/>
            <a:ext cx="1576800" cy="1577240"/>
          </a:xfrm>
          <a:prstGeom prst="ellipse">
            <a:avLst/>
          </a:prstGeom>
          <a:solidFill>
            <a:srgbClr val="28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1300478" y="2643912"/>
            <a:ext cx="658800" cy="6572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lv-LV" sz="1000" b="1" dirty="0">
                <a:solidFill>
                  <a:schemeClr val="bg1"/>
                </a:solidFill>
                <a:latin typeface="Verdana" panose="020B0604030504040204" pitchFamily="34" charset="0"/>
                <a:ea typeface="Verdana" panose="020B0604030504040204" pitchFamily="34" charset="0"/>
                <a:cs typeface="Verdana" panose="020B0604030504040204" pitchFamily="34" charset="0"/>
              </a:rPr>
              <a:t>PPMF</a:t>
            </a:r>
            <a:endParaRPr lang="lv-LV" sz="1000" b="1" dirty="0">
              <a:solidFill>
                <a:schemeClr val="bg1"/>
              </a:solidFill>
            </a:endParaRPr>
          </a:p>
        </p:txBody>
      </p:sp>
      <p:sp>
        <p:nvSpPr>
          <p:cNvPr id="13" name="TextBox 12"/>
          <p:cNvSpPr txBox="1"/>
          <p:nvPr/>
        </p:nvSpPr>
        <p:spPr>
          <a:xfrm>
            <a:off x="905438" y="2450065"/>
            <a:ext cx="482824" cy="338554"/>
          </a:xfrm>
          <a:prstGeom prst="rect">
            <a:avLst/>
          </a:prstGeom>
          <a:noFill/>
        </p:spPr>
        <p:txBody>
          <a:bodyPr wrap="none" rtlCol="0">
            <a:spAutoFit/>
          </a:bodyPr>
          <a:lstStyle/>
          <a:p>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LU</a:t>
            </a:r>
          </a:p>
        </p:txBody>
      </p:sp>
      <p:sp>
        <p:nvSpPr>
          <p:cNvPr id="14" name="Title 1"/>
          <p:cNvSpPr txBox="1">
            <a:spLocks/>
          </p:cNvSpPr>
          <p:nvPr/>
        </p:nvSpPr>
        <p:spPr bwMode="auto">
          <a:xfrm>
            <a:off x="2130706" y="409110"/>
            <a:ext cx="640369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800" dirty="0"/>
              <a:t>1.alternatīva:</a:t>
            </a:r>
          </a:p>
          <a:p>
            <a:r>
              <a:rPr lang="lv-LV" dirty="0"/>
              <a:t>Neveikt iestāžu reorganizāciju</a:t>
            </a:r>
          </a:p>
        </p:txBody>
      </p:sp>
      <p:sp>
        <p:nvSpPr>
          <p:cNvPr id="16" name="Content Placeholder 2"/>
          <p:cNvSpPr txBox="1">
            <a:spLocks/>
          </p:cNvSpPr>
          <p:nvPr/>
        </p:nvSpPr>
        <p:spPr bwMode="auto">
          <a:xfrm>
            <a:off x="3527442" y="1789611"/>
            <a:ext cx="5349858" cy="468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spcBef>
                <a:spcPts val="0"/>
              </a:spcBef>
              <a:spcAft>
                <a:spcPts val="600"/>
              </a:spcAft>
              <a:buClr>
                <a:srgbClr val="00B050"/>
              </a:buClr>
            </a:pPr>
            <a:r>
              <a:rPr lang="lv-LV" sz="1800" dirty="0"/>
              <a:t>Saglabājot</a:t>
            </a:r>
            <a:r>
              <a:rPr lang="lv-LV" sz="1800" b="1" dirty="0"/>
              <a:t> divas institūcijas līdz 2019.gada </a:t>
            </a:r>
            <a:r>
              <a:rPr lang="lv-LV" sz="1800" b="1" dirty="0" smtClean="0"/>
              <a:t>akreditācijai, </a:t>
            </a:r>
            <a:r>
              <a:rPr lang="lv-LV" sz="1800" dirty="0"/>
              <a:t>nebūs</a:t>
            </a:r>
            <a:r>
              <a:rPr lang="lv-LV" sz="1800" b="1" dirty="0"/>
              <a:t>:</a:t>
            </a:r>
          </a:p>
          <a:p>
            <a:pPr marL="285750" indent="-285750">
              <a:spcBef>
                <a:spcPts val="0"/>
              </a:spcBef>
              <a:spcAft>
                <a:spcPts val="600"/>
              </a:spcAft>
              <a:buClr>
                <a:srgbClr val="00B050"/>
              </a:buClr>
              <a:buFont typeface="Arial" panose="020B0604020202020204" pitchFamily="34" charset="0"/>
              <a:buChar char="•"/>
            </a:pPr>
            <a:r>
              <a:rPr lang="lv-LV" sz="1800" b="1" dirty="0"/>
              <a:t>efektīvi izmantoti ierobežotie resursi</a:t>
            </a:r>
          </a:p>
          <a:p>
            <a:pPr marL="285750" indent="-285750">
              <a:spcBef>
                <a:spcPts val="0"/>
              </a:spcBef>
              <a:spcAft>
                <a:spcPts val="600"/>
              </a:spcAft>
              <a:buClr>
                <a:srgbClr val="00B050"/>
              </a:buClr>
              <a:buFont typeface="Arial" panose="020B0604020202020204" pitchFamily="34" charset="0"/>
              <a:buChar char="•"/>
            </a:pPr>
            <a:r>
              <a:rPr lang="lv-LV" sz="1800" dirty="0"/>
              <a:t>attīstīts </a:t>
            </a:r>
            <a:r>
              <a:rPr lang="lv-LV" sz="1800" b="1" dirty="0"/>
              <a:t>jauns, spēcīgs skolotāju izglītības centrs </a:t>
            </a:r>
            <a:r>
              <a:rPr lang="lv-LV" sz="1800" dirty="0"/>
              <a:t>un nodrošināta sinerģija ar citu nozaru studijām</a:t>
            </a:r>
            <a:endParaRPr lang="lv-LV" sz="1800" dirty="0">
              <a:solidFill>
                <a:schemeClr val="accent3">
                  <a:lumMod val="75000"/>
                </a:schemeClr>
              </a:solidFill>
            </a:endParaRPr>
          </a:p>
          <a:p>
            <a:pPr marL="285750" indent="-285750">
              <a:spcBef>
                <a:spcPts val="0"/>
              </a:spcBef>
              <a:spcAft>
                <a:spcPts val="600"/>
              </a:spcAft>
              <a:buClr>
                <a:srgbClr val="00B050"/>
              </a:buClr>
              <a:buFont typeface="Arial" panose="020B0604020202020204" pitchFamily="34" charset="0"/>
              <a:buChar char="•"/>
            </a:pPr>
            <a:r>
              <a:rPr lang="lv-LV" sz="1800" dirty="0"/>
              <a:t>motivācijas </a:t>
            </a:r>
            <a:r>
              <a:rPr lang="lv-LV" sz="1800" b="1" dirty="0"/>
              <a:t>apvienot dublējošās studiju programmas </a:t>
            </a:r>
          </a:p>
          <a:p>
            <a:pPr marL="285750" indent="-285750">
              <a:spcBef>
                <a:spcPts val="0"/>
              </a:spcBef>
              <a:spcAft>
                <a:spcPts val="600"/>
              </a:spcAft>
              <a:buClr>
                <a:srgbClr val="00B050"/>
              </a:buClr>
              <a:buFont typeface="Arial" panose="020B0604020202020204" pitchFamily="34" charset="0"/>
              <a:buChar char="•"/>
            </a:pPr>
            <a:r>
              <a:rPr lang="lv-LV" sz="1800" dirty="0"/>
              <a:t>iespēja </a:t>
            </a:r>
            <a:r>
              <a:rPr lang="lv-LV" sz="1800" b="1" dirty="0"/>
              <a:t>izmantot LU akadēmiskos resursus </a:t>
            </a:r>
            <a:r>
              <a:rPr lang="lv-LV" sz="1800" dirty="0"/>
              <a:t>un </a:t>
            </a:r>
            <a:r>
              <a:rPr lang="lv-LV" sz="1800" b="1" dirty="0"/>
              <a:t>kopdarbā veidot jaunas studiju programmas, pārvaldības modeli un investēt akadēmiskajā personālā</a:t>
            </a:r>
          </a:p>
        </p:txBody>
      </p:sp>
      <p:grpSp>
        <p:nvGrpSpPr>
          <p:cNvPr id="4" name="Group 3"/>
          <p:cNvGrpSpPr/>
          <p:nvPr/>
        </p:nvGrpSpPr>
        <p:grpSpPr>
          <a:xfrm>
            <a:off x="2057374" y="3436811"/>
            <a:ext cx="647934" cy="657255"/>
            <a:chOff x="2057374" y="3436811"/>
            <a:chExt cx="647934" cy="657255"/>
          </a:xfrm>
        </p:grpSpPr>
        <p:sp>
          <p:nvSpPr>
            <p:cNvPr id="11" name="Oval 10"/>
            <p:cNvSpPr/>
            <p:nvPr/>
          </p:nvSpPr>
          <p:spPr>
            <a:xfrm>
              <a:off x="2071098" y="3436811"/>
              <a:ext cx="620486" cy="657255"/>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lv-LV" sz="105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p:nvPr/>
          </p:nvSpPr>
          <p:spPr>
            <a:xfrm>
              <a:off x="2057374" y="3642328"/>
              <a:ext cx="647934" cy="246221"/>
            </a:xfrm>
            <a:prstGeom prst="rect">
              <a:avLst/>
            </a:prstGeom>
            <a:noFill/>
          </p:spPr>
          <p:txBody>
            <a:bodyPr wrap="none" rtlCol="0">
              <a:spAutoFit/>
            </a:bodyPr>
            <a:lstStyle/>
            <a:p>
              <a:r>
                <a:rPr lang="lv-LV" sz="1000" b="1" dirty="0">
                  <a:solidFill>
                    <a:schemeClr val="bg1"/>
                  </a:solidFill>
                  <a:latin typeface="Verdana" panose="020B0604030504040204" pitchFamily="34" charset="0"/>
                  <a:ea typeface="Verdana" panose="020B0604030504040204" pitchFamily="34" charset="0"/>
                  <a:cs typeface="Verdana" panose="020B0604030504040204" pitchFamily="34" charset="0"/>
                </a:rPr>
                <a:t>RPIVA</a:t>
              </a:r>
            </a:p>
          </p:txBody>
        </p:sp>
      </p:grpSp>
      <p:sp>
        <p:nvSpPr>
          <p:cNvPr id="23" name="Content Placeholder 2"/>
          <p:cNvSpPr txBox="1">
            <a:spLocks/>
          </p:cNvSpPr>
          <p:nvPr/>
        </p:nvSpPr>
        <p:spPr bwMode="auto">
          <a:xfrm>
            <a:off x="8763000" y="2756455"/>
            <a:ext cx="5349858" cy="418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spcBef>
                <a:spcPts val="0"/>
              </a:spcBef>
              <a:spcAft>
                <a:spcPts val="600"/>
              </a:spcAft>
            </a:pPr>
            <a:endParaRPr lang="lv-LV" sz="1800" b="1" dirty="0"/>
          </a:p>
        </p:txBody>
      </p:sp>
    </p:spTree>
    <p:extLst>
      <p:ext uri="{BB962C8B-B14F-4D97-AF65-F5344CB8AC3E}">
        <p14:creationId xmlns:p14="http://schemas.microsoft.com/office/powerpoint/2010/main" val="2970829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8362950" y="6324600"/>
            <a:ext cx="476250" cy="304800"/>
          </a:xfrm>
        </p:spPr>
        <p:txBody>
          <a:bodyPr/>
          <a:lstStyle/>
          <a:p>
            <a:fld id="{2A7A2D14-D4ED-4D20-9591-109C52ACFD9F}" type="slidenum">
              <a:rPr lang="en-US" altLang="lv-LV" smtClean="0"/>
              <a:pPr/>
              <a:t>11</a:t>
            </a:fld>
            <a:endParaRPr lang="en-US" altLang="lv-LV"/>
          </a:p>
        </p:txBody>
      </p:sp>
      <p:sp>
        <p:nvSpPr>
          <p:cNvPr id="5" name="Oval 4"/>
          <p:cNvSpPr/>
          <p:nvPr/>
        </p:nvSpPr>
        <p:spPr>
          <a:xfrm>
            <a:off x="539731" y="2024449"/>
            <a:ext cx="1576800" cy="1577240"/>
          </a:xfrm>
          <a:prstGeom prst="ellipse">
            <a:avLst/>
          </a:prstGeom>
          <a:solidFill>
            <a:srgbClr val="28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1300478" y="2643912"/>
            <a:ext cx="658800" cy="6572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lv-LV" sz="1000" b="1" dirty="0">
                <a:solidFill>
                  <a:schemeClr val="bg1"/>
                </a:solidFill>
                <a:latin typeface="Verdana" panose="020B0604030504040204" pitchFamily="34" charset="0"/>
                <a:ea typeface="Verdana" panose="020B0604030504040204" pitchFamily="34" charset="0"/>
                <a:cs typeface="Verdana" panose="020B0604030504040204" pitchFamily="34" charset="0"/>
              </a:rPr>
              <a:t>PPMF</a:t>
            </a:r>
            <a:endParaRPr lang="lv-LV" sz="1000" b="1" dirty="0">
              <a:solidFill>
                <a:schemeClr val="bg1"/>
              </a:solidFill>
            </a:endParaRPr>
          </a:p>
        </p:txBody>
      </p:sp>
      <p:sp>
        <p:nvSpPr>
          <p:cNvPr id="13" name="TextBox 12"/>
          <p:cNvSpPr txBox="1"/>
          <p:nvPr/>
        </p:nvSpPr>
        <p:spPr>
          <a:xfrm>
            <a:off x="905438" y="2450065"/>
            <a:ext cx="482824" cy="338554"/>
          </a:xfrm>
          <a:prstGeom prst="rect">
            <a:avLst/>
          </a:prstGeom>
          <a:noFill/>
        </p:spPr>
        <p:txBody>
          <a:bodyPr wrap="none" rtlCol="0">
            <a:spAutoFit/>
          </a:bodyPr>
          <a:lstStyle/>
          <a:p>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LU</a:t>
            </a:r>
          </a:p>
        </p:txBody>
      </p:sp>
      <p:sp>
        <p:nvSpPr>
          <p:cNvPr id="14" name="Title 1"/>
          <p:cNvSpPr txBox="1">
            <a:spLocks/>
          </p:cNvSpPr>
          <p:nvPr/>
        </p:nvSpPr>
        <p:spPr bwMode="auto">
          <a:xfrm>
            <a:off x="2130706" y="409110"/>
            <a:ext cx="687994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800" dirty="0"/>
              <a:t>2.alternatīva:</a:t>
            </a:r>
          </a:p>
          <a:p>
            <a:r>
              <a:rPr lang="lv-LV" dirty="0"/>
              <a:t>RPIVA pievienot LU aģentūras statusā </a:t>
            </a:r>
          </a:p>
        </p:txBody>
      </p:sp>
      <p:sp>
        <p:nvSpPr>
          <p:cNvPr id="12" name="Content Placeholder 2"/>
          <p:cNvSpPr txBox="1">
            <a:spLocks/>
          </p:cNvSpPr>
          <p:nvPr/>
        </p:nvSpPr>
        <p:spPr bwMode="auto">
          <a:xfrm>
            <a:off x="3251217" y="1797760"/>
            <a:ext cx="5349858" cy="418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spcBef>
                <a:spcPts val="0"/>
              </a:spcBef>
              <a:spcAft>
                <a:spcPts val="600"/>
              </a:spcAft>
              <a:buClr>
                <a:srgbClr val="00B050"/>
              </a:buClr>
            </a:pPr>
            <a:r>
              <a:rPr lang="lv-LV" sz="1800" dirty="0"/>
              <a:t>Pievienojot RPIVA </a:t>
            </a:r>
            <a:r>
              <a:rPr lang="lv-LV" sz="1800" dirty="0" smtClean="0"/>
              <a:t>LU un </a:t>
            </a:r>
            <a:r>
              <a:rPr lang="lv-LV" sz="1800" b="1" dirty="0"/>
              <a:t>saglabājot kā savrupu struktūru </a:t>
            </a:r>
            <a:r>
              <a:rPr lang="lv-LV" sz="1800" dirty="0"/>
              <a:t>netiks</a:t>
            </a:r>
            <a:r>
              <a:rPr lang="lv-LV" sz="1800" b="1" dirty="0"/>
              <a:t>:</a:t>
            </a:r>
          </a:p>
          <a:p>
            <a:pPr marL="342900" indent="-342900">
              <a:spcBef>
                <a:spcPts val="0"/>
              </a:spcBef>
              <a:spcAft>
                <a:spcPts val="600"/>
              </a:spcAft>
              <a:buClr>
                <a:srgbClr val="00B050"/>
              </a:buClr>
              <a:buFont typeface="Arial" panose="020B0604020202020204" pitchFamily="34" charset="0"/>
              <a:buChar char="•"/>
            </a:pPr>
            <a:r>
              <a:rPr lang="lv-LV" sz="1800" b="1" dirty="0"/>
              <a:t>efektīvi izmantoti ierobežotie resursi -</a:t>
            </a:r>
            <a:r>
              <a:rPr lang="lv-LV" sz="1800" dirty="0"/>
              <a:t> divu LU struktūrvienību funkcijas </a:t>
            </a:r>
            <a:r>
              <a:rPr lang="lv-LV" sz="1800" b="1" dirty="0"/>
              <a:t>dublēsies</a:t>
            </a:r>
            <a:endParaRPr lang="lv-LV" sz="1800" dirty="0"/>
          </a:p>
          <a:p>
            <a:pPr marL="342900" indent="-342900">
              <a:spcBef>
                <a:spcPts val="0"/>
              </a:spcBef>
              <a:spcAft>
                <a:spcPts val="600"/>
              </a:spcAft>
              <a:buClr>
                <a:srgbClr val="00B050"/>
              </a:buClr>
              <a:buFont typeface="Arial" panose="020B0604020202020204" pitchFamily="34" charset="0"/>
              <a:buChar char="•"/>
            </a:pPr>
            <a:r>
              <a:rPr lang="lv-LV" sz="1800" b="1" dirty="0"/>
              <a:t>apvienoti </a:t>
            </a:r>
            <a:r>
              <a:rPr lang="lv-LV" sz="1800" dirty="0"/>
              <a:t>akadēmiskie, intelektuālie un materiāltehniskie </a:t>
            </a:r>
            <a:r>
              <a:rPr lang="lv-LV" sz="1800" b="1" dirty="0"/>
              <a:t>resursi, skolotāju sagatavošana integrēta ar citu jomu studijām</a:t>
            </a:r>
          </a:p>
          <a:p>
            <a:pPr marL="342900" indent="-342900">
              <a:spcBef>
                <a:spcPts val="0"/>
              </a:spcBef>
              <a:spcAft>
                <a:spcPts val="600"/>
              </a:spcAft>
              <a:buClr>
                <a:srgbClr val="00B050"/>
              </a:buClr>
              <a:buFont typeface="Arial" panose="020B0604020202020204" pitchFamily="34" charset="0"/>
              <a:buChar char="•"/>
            </a:pPr>
            <a:r>
              <a:rPr lang="lv-LV" sz="1800" b="1" dirty="0"/>
              <a:t>nodrošinātas vienādas iespējas </a:t>
            </a:r>
            <a:r>
              <a:rPr lang="lv-LV" sz="1800" dirty="0"/>
              <a:t>RPIVA un LU </a:t>
            </a:r>
            <a:r>
              <a:rPr lang="lv-LV" sz="1800" b="1" dirty="0"/>
              <a:t>personālam</a:t>
            </a:r>
            <a:r>
              <a:rPr lang="lv-LV" sz="1800" dirty="0"/>
              <a:t> (RPIVA personāls nevarēs piedalīties LU pārvaldībā uz tādiem pašiem nosacījumiem kā LU personāls)</a:t>
            </a:r>
          </a:p>
        </p:txBody>
      </p:sp>
      <p:grpSp>
        <p:nvGrpSpPr>
          <p:cNvPr id="17" name="Group 16"/>
          <p:cNvGrpSpPr/>
          <p:nvPr/>
        </p:nvGrpSpPr>
        <p:grpSpPr>
          <a:xfrm>
            <a:off x="2057374" y="3436811"/>
            <a:ext cx="647934" cy="657255"/>
            <a:chOff x="2057374" y="3436811"/>
            <a:chExt cx="647934" cy="657255"/>
          </a:xfrm>
        </p:grpSpPr>
        <p:sp>
          <p:nvSpPr>
            <p:cNvPr id="18" name="Oval 17"/>
            <p:cNvSpPr/>
            <p:nvPr/>
          </p:nvSpPr>
          <p:spPr>
            <a:xfrm>
              <a:off x="2071098" y="3436811"/>
              <a:ext cx="620486" cy="657255"/>
            </a:xfrm>
            <a:prstGeom prst="ellipse">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lv-LV" sz="105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p:nvSpPr>
          <p:spPr>
            <a:xfrm>
              <a:off x="2057374" y="3642328"/>
              <a:ext cx="647934" cy="246221"/>
            </a:xfrm>
            <a:prstGeom prst="rect">
              <a:avLst/>
            </a:prstGeom>
            <a:noFill/>
          </p:spPr>
          <p:txBody>
            <a:bodyPr wrap="none" rtlCol="0">
              <a:spAutoFit/>
            </a:bodyPr>
            <a:lstStyle/>
            <a:p>
              <a:r>
                <a:rPr lang="lv-LV" sz="1000" b="1" dirty="0">
                  <a:solidFill>
                    <a:schemeClr val="bg1"/>
                  </a:solidFill>
                  <a:latin typeface="Verdana" panose="020B0604030504040204" pitchFamily="34" charset="0"/>
                  <a:ea typeface="Verdana" panose="020B0604030504040204" pitchFamily="34" charset="0"/>
                  <a:cs typeface="Verdana" panose="020B0604030504040204" pitchFamily="34" charset="0"/>
                </a:rPr>
                <a:t>RPIVA</a:t>
              </a:r>
            </a:p>
          </p:txBody>
        </p:sp>
      </p:grpSp>
    </p:spTree>
    <p:extLst>
      <p:ext uri="{BB962C8B-B14F-4D97-AF65-F5344CB8AC3E}">
        <p14:creationId xmlns:p14="http://schemas.microsoft.com/office/powerpoint/2010/main" val="2727987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7865918" y="6324600"/>
            <a:ext cx="973282" cy="304800"/>
          </a:xfrm>
        </p:spPr>
        <p:txBody>
          <a:bodyPr/>
          <a:lstStyle/>
          <a:p>
            <a:fld id="{2A7A2D14-D4ED-4D20-9591-109C52ACFD9F}" type="slidenum">
              <a:rPr lang="en-US" altLang="lv-LV" smtClean="0"/>
              <a:pPr/>
              <a:t>12</a:t>
            </a:fld>
            <a:endParaRPr lang="en-US" altLang="lv-LV" dirty="0"/>
          </a:p>
        </p:txBody>
      </p:sp>
      <p:sp>
        <p:nvSpPr>
          <p:cNvPr id="5" name="Title 1"/>
          <p:cNvSpPr txBox="1">
            <a:spLocks/>
          </p:cNvSpPr>
          <p:nvPr/>
        </p:nvSpPr>
        <p:spPr bwMode="auto">
          <a:xfrm>
            <a:off x="2130706" y="409110"/>
            <a:ext cx="670849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2800" dirty="0" smtClean="0"/>
              <a:t>Ministru kabineta rīkojuma </a:t>
            </a:r>
            <a:r>
              <a:rPr lang="lv-LV" sz="2800" dirty="0"/>
              <a:t>projekts</a:t>
            </a:r>
          </a:p>
        </p:txBody>
      </p:sp>
      <p:sp>
        <p:nvSpPr>
          <p:cNvPr id="7" name="Content Placeholder 2"/>
          <p:cNvSpPr txBox="1">
            <a:spLocks/>
          </p:cNvSpPr>
          <p:nvPr/>
        </p:nvSpPr>
        <p:spPr bwMode="auto">
          <a:xfrm>
            <a:off x="697718" y="1789612"/>
            <a:ext cx="8046232" cy="234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spcBef>
                <a:spcPts val="0"/>
              </a:spcBef>
              <a:spcAft>
                <a:spcPts val="600"/>
              </a:spcAft>
            </a:pPr>
            <a:r>
              <a:rPr lang="lv-LV" sz="1800" b="1" dirty="0"/>
              <a:t>RPIVA tiek pievienota LU, integrējot to ar LU PPM fakultāti:</a:t>
            </a:r>
          </a:p>
          <a:p>
            <a:pPr marL="342900" indent="-342900">
              <a:spcBef>
                <a:spcPts val="0"/>
              </a:spcBef>
              <a:spcAft>
                <a:spcPts val="600"/>
              </a:spcAft>
              <a:buClr>
                <a:srgbClr val="00B050"/>
              </a:buClr>
              <a:buFont typeface="Arial" panose="020B0604020202020204" pitchFamily="34" charset="0"/>
              <a:buChar char="•"/>
            </a:pPr>
            <a:r>
              <a:rPr lang="lv-LV" sz="1800" dirty="0"/>
              <a:t>LU pārņem </a:t>
            </a:r>
            <a:r>
              <a:rPr lang="lv-LV" sz="1800" b="1" dirty="0"/>
              <a:t>18</a:t>
            </a:r>
            <a:r>
              <a:rPr lang="lv-LV" sz="1800" dirty="0"/>
              <a:t> no 22 RPIVA studiju programmām</a:t>
            </a:r>
            <a:r>
              <a:rPr lang="lv-LV" sz="1800" dirty="0" smtClean="0"/>
              <a:t>, JVLMA – </a:t>
            </a:r>
            <a:r>
              <a:rPr lang="lv-LV" sz="1800" b="1" dirty="0"/>
              <a:t>4</a:t>
            </a:r>
            <a:r>
              <a:rPr lang="lv-LV" sz="1800" dirty="0"/>
              <a:t> </a:t>
            </a:r>
            <a:r>
              <a:rPr lang="lv-LV" sz="1800" dirty="0" smtClean="0"/>
              <a:t> </a:t>
            </a:r>
            <a:endParaRPr lang="lv-LV" sz="1800" dirty="0"/>
          </a:p>
          <a:p>
            <a:pPr>
              <a:spcBef>
                <a:spcPts val="0"/>
              </a:spcBef>
              <a:spcAft>
                <a:spcPts val="600"/>
              </a:spcAft>
              <a:buClr>
                <a:srgbClr val="00B050"/>
              </a:buClr>
            </a:pPr>
            <a:r>
              <a:rPr lang="lv-LV" sz="1800" dirty="0"/>
              <a:t>Attiecīgo programmu studenti turpina un pabeidz studijas LU un </a:t>
            </a:r>
            <a:r>
              <a:rPr lang="lv-LV" sz="1800" dirty="0" smtClean="0"/>
              <a:t>JVLMA </a:t>
            </a:r>
            <a:r>
              <a:rPr lang="lv-LV" sz="1800" dirty="0"/>
              <a:t>un iegūst šīs iestādes izsniegtu diplomu.</a:t>
            </a:r>
          </a:p>
          <a:p>
            <a:pPr marL="342900" indent="-342900">
              <a:spcBef>
                <a:spcPts val="0"/>
              </a:spcBef>
              <a:spcAft>
                <a:spcPts val="600"/>
              </a:spcAft>
              <a:buClr>
                <a:srgbClr val="00B050"/>
              </a:buClr>
              <a:buFont typeface="Arial" panose="020B0604020202020204" pitchFamily="34" charset="0"/>
              <a:buChar char="•"/>
            </a:pPr>
            <a:r>
              <a:rPr lang="lv-LV" sz="1800" dirty="0"/>
              <a:t>RPIVA </a:t>
            </a:r>
            <a:r>
              <a:rPr lang="lv-LV" sz="1800" b="1" dirty="0"/>
              <a:t>filiāles</a:t>
            </a:r>
            <a:r>
              <a:rPr lang="lv-LV" sz="1800" dirty="0"/>
              <a:t> kļūst par LU filiālēm</a:t>
            </a:r>
          </a:p>
          <a:p>
            <a:pPr marL="342900" indent="-342900">
              <a:spcBef>
                <a:spcPts val="0"/>
              </a:spcBef>
              <a:spcAft>
                <a:spcPts val="600"/>
              </a:spcAft>
              <a:buClr>
                <a:srgbClr val="00B050"/>
              </a:buClr>
              <a:buFont typeface="Arial" panose="020B0604020202020204" pitchFamily="34" charset="0"/>
              <a:buChar char="•"/>
            </a:pPr>
            <a:r>
              <a:rPr lang="lv-LV" sz="1800" b="1" dirty="0"/>
              <a:t>Darba</a:t>
            </a:r>
            <a:r>
              <a:rPr lang="lv-LV" sz="1800" dirty="0"/>
              <a:t> </a:t>
            </a:r>
            <a:r>
              <a:rPr lang="lv-LV" sz="1800" b="1" dirty="0"/>
              <a:t>līgumus</a:t>
            </a:r>
            <a:r>
              <a:rPr lang="lv-LV" sz="1800" dirty="0"/>
              <a:t> ar akadēmisko personālu pārņem LU vai </a:t>
            </a:r>
            <a:r>
              <a:rPr lang="lv-LV" sz="1800" dirty="0" smtClean="0"/>
              <a:t>JVLMA, </a:t>
            </a:r>
            <a:r>
              <a:rPr lang="lv-LV" sz="1800" dirty="0"/>
              <a:t>atklāts, vienlīdzīgs konkurss pēc ievēlēšanas termiņa beigām</a:t>
            </a:r>
          </a:p>
        </p:txBody>
      </p:sp>
      <p:pic>
        <p:nvPicPr>
          <p:cNvPr id="4" name="Graphic 3" descr="Coins"/>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903768" y="4323557"/>
            <a:ext cx="914400" cy="914400"/>
          </a:xfrm>
          <a:prstGeom prst="rect">
            <a:avLst/>
          </a:prstGeom>
        </p:spPr>
      </p:pic>
      <p:sp>
        <p:nvSpPr>
          <p:cNvPr id="10" name="Content Placeholder 2"/>
          <p:cNvSpPr txBox="1">
            <a:spLocks/>
          </p:cNvSpPr>
          <p:nvPr/>
        </p:nvSpPr>
        <p:spPr bwMode="auto">
          <a:xfrm>
            <a:off x="697718" y="5283026"/>
            <a:ext cx="3702832" cy="81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ctr">
              <a:spcBef>
                <a:spcPts val="0"/>
              </a:spcBef>
              <a:spcAft>
                <a:spcPts val="0"/>
              </a:spcAft>
            </a:pPr>
            <a:r>
              <a:rPr lang="lv-LV" sz="1600" dirty="0"/>
              <a:t>Studenti, kuri nevēlas turpināt studijas LU,</a:t>
            </a:r>
            <a:r>
              <a:rPr lang="lv-LV" sz="1600" b="1" dirty="0"/>
              <a:t> </a:t>
            </a:r>
            <a:r>
              <a:rPr lang="lv-LV" sz="1600" dirty="0"/>
              <a:t>pāriet uz </a:t>
            </a:r>
            <a:r>
              <a:rPr lang="lv-LV" sz="1600" b="1" dirty="0"/>
              <a:t>radniecīgu programmu citā augstskolā.</a:t>
            </a:r>
          </a:p>
        </p:txBody>
      </p:sp>
      <p:sp>
        <p:nvSpPr>
          <p:cNvPr id="11" name="Content Placeholder 2"/>
          <p:cNvSpPr txBox="1">
            <a:spLocks/>
          </p:cNvSpPr>
          <p:nvPr/>
        </p:nvSpPr>
        <p:spPr bwMode="auto">
          <a:xfrm>
            <a:off x="4595288" y="5283026"/>
            <a:ext cx="3722270" cy="81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ctr">
              <a:spcBef>
                <a:spcPts val="0"/>
              </a:spcBef>
              <a:spcAft>
                <a:spcPts val="0"/>
              </a:spcAft>
            </a:pPr>
            <a:r>
              <a:rPr lang="lv-LV" sz="1600" b="1" dirty="0"/>
              <a:t>Finansējums seko studentam </a:t>
            </a:r>
            <a:r>
              <a:rPr lang="lv-LV" sz="1600" dirty="0"/>
              <a:t>IZM piešķir budžeta vietas finansējumu šai augstskolai.</a:t>
            </a:r>
          </a:p>
          <a:p>
            <a:pPr algn="ctr">
              <a:spcBef>
                <a:spcPts val="0"/>
              </a:spcBef>
              <a:spcAft>
                <a:spcPts val="0"/>
              </a:spcAft>
            </a:pPr>
            <a:endParaRPr lang="lv-LV" sz="16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088" y="4356103"/>
            <a:ext cx="1081612" cy="811209"/>
          </a:xfrm>
          <a:prstGeom prst="rect">
            <a:avLst/>
          </a:prstGeom>
        </p:spPr>
      </p:pic>
    </p:spTree>
    <p:extLst>
      <p:ext uri="{BB962C8B-B14F-4D97-AF65-F5344CB8AC3E}">
        <p14:creationId xmlns:p14="http://schemas.microsoft.com/office/powerpoint/2010/main" val="2369541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7865918" y="6324600"/>
            <a:ext cx="973282" cy="304800"/>
          </a:xfrm>
        </p:spPr>
        <p:txBody>
          <a:bodyPr/>
          <a:lstStyle/>
          <a:p>
            <a:fld id="{2A7A2D14-D4ED-4D20-9591-109C52ACFD9F}" type="slidenum">
              <a:rPr lang="en-US" altLang="lv-LV" smtClean="0"/>
              <a:pPr/>
              <a:t>13</a:t>
            </a:fld>
            <a:endParaRPr lang="en-US" altLang="lv-LV" dirty="0"/>
          </a:p>
        </p:txBody>
      </p:sp>
      <p:sp>
        <p:nvSpPr>
          <p:cNvPr id="7" name="TextBox 6"/>
          <p:cNvSpPr txBox="1"/>
          <p:nvPr/>
        </p:nvSpPr>
        <p:spPr>
          <a:xfrm>
            <a:off x="612152" y="2337691"/>
            <a:ext cx="3672463" cy="923330"/>
          </a:xfrm>
          <a:prstGeom prst="rect">
            <a:avLst/>
          </a:prstGeom>
          <a:noFill/>
          <a:ln>
            <a:noFill/>
          </a:ln>
          <a:effectLst/>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lv-LV" sz="1800" dirty="0">
                <a:solidFill>
                  <a:schemeClr val="tx1"/>
                </a:solidFill>
                <a:latin typeface="Verdana" panose="020B0604030504040204" pitchFamily="34" charset="0"/>
                <a:ea typeface="Verdana" panose="020B0604030504040204" pitchFamily="34" charset="0"/>
                <a:cs typeface="Verdana" panose="020B0604030504040204" pitchFamily="34" charset="0"/>
              </a:rPr>
              <a:t>Ietaupījums pašreizējās </a:t>
            </a:r>
            <a:r>
              <a:rPr lang="lv-LV" sz="1800" b="1" dirty="0">
                <a:solidFill>
                  <a:schemeClr val="tx1"/>
                </a:solidFill>
                <a:latin typeface="Verdana" panose="020B0604030504040204" pitchFamily="34" charset="0"/>
                <a:ea typeface="Verdana" panose="020B0604030504040204" pitchFamily="34" charset="0"/>
                <a:cs typeface="Verdana" panose="020B0604030504040204" pitchFamily="34" charset="0"/>
              </a:rPr>
              <a:t>RPIVA </a:t>
            </a:r>
            <a:r>
              <a:rPr lang="lv-LV" sz="1800" dirty="0">
                <a:solidFill>
                  <a:schemeClr val="tx1"/>
                </a:solidFill>
                <a:latin typeface="Verdana" panose="020B0604030504040204" pitchFamily="34" charset="0"/>
                <a:ea typeface="Verdana" panose="020B0604030504040204" pitchFamily="34" charset="0"/>
                <a:cs typeface="Verdana" panose="020B0604030504040204" pitchFamily="34" charset="0"/>
              </a:rPr>
              <a:t>izdevumu</a:t>
            </a:r>
            <a:r>
              <a:rPr lang="lv-LV" sz="18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sz="1800" dirty="0">
                <a:solidFill>
                  <a:schemeClr val="tx1"/>
                </a:solidFill>
                <a:latin typeface="Verdana" panose="020B0604030504040204" pitchFamily="34" charset="0"/>
                <a:ea typeface="Verdana" panose="020B0604030504040204" pitchFamily="34" charset="0"/>
                <a:cs typeface="Verdana" panose="020B0604030504040204" pitchFamily="34" charset="0"/>
              </a:rPr>
              <a:t>pozīcijās:  </a:t>
            </a:r>
          </a:p>
          <a:p>
            <a:pPr algn="ctr"/>
            <a:r>
              <a:rPr lang="lv-LV"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Kopā 3 </a:t>
            </a:r>
            <a:r>
              <a:rPr lang="lv-LV" sz="1800" b="1" dirty="0">
                <a:solidFill>
                  <a:schemeClr val="tx1"/>
                </a:solidFill>
                <a:latin typeface="Verdana" panose="020B0604030504040204" pitchFamily="34" charset="0"/>
                <a:ea typeface="Verdana" panose="020B0604030504040204" pitchFamily="34" charset="0"/>
                <a:cs typeface="Verdana" panose="020B0604030504040204" pitchFamily="34" charset="0"/>
              </a:rPr>
              <a:t>MEUR</a:t>
            </a:r>
            <a:endParaRPr lang="lv-LV" sz="1800" b="1" i="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5001358" y="2337691"/>
            <a:ext cx="3123740" cy="923330"/>
          </a:xfrm>
          <a:prstGeom prst="rect">
            <a:avLst/>
          </a:prstGeom>
          <a:noFill/>
          <a:ln>
            <a:noFill/>
          </a:ln>
          <a:effectLst/>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lv-LV" sz="1800" dirty="0">
                <a:solidFill>
                  <a:schemeClr val="tx1"/>
                </a:solidFill>
                <a:latin typeface="Verdana" panose="020B0604030504040204" pitchFamily="34" charset="0"/>
                <a:ea typeface="Verdana" panose="020B0604030504040204" pitchFamily="34" charset="0"/>
                <a:cs typeface="Verdana" panose="020B0604030504040204" pitchFamily="34" charset="0"/>
              </a:rPr>
              <a:t>Ietaupījums pašreizējās</a:t>
            </a:r>
            <a:r>
              <a:rPr lang="lv-LV" sz="1800" b="1" dirty="0">
                <a:solidFill>
                  <a:schemeClr val="tx1"/>
                </a:solidFill>
                <a:latin typeface="Verdana" panose="020B0604030504040204" pitchFamily="34" charset="0"/>
                <a:ea typeface="Verdana" panose="020B0604030504040204" pitchFamily="34" charset="0"/>
                <a:cs typeface="Verdana" panose="020B0604030504040204" pitchFamily="34" charset="0"/>
              </a:rPr>
              <a:t> LU </a:t>
            </a:r>
            <a:r>
              <a:rPr lang="lv-LV" sz="1800" dirty="0">
                <a:solidFill>
                  <a:schemeClr val="tx1"/>
                </a:solidFill>
                <a:latin typeface="Verdana" panose="020B0604030504040204" pitchFamily="34" charset="0"/>
                <a:ea typeface="Verdana" panose="020B0604030504040204" pitchFamily="34" charset="0"/>
                <a:cs typeface="Verdana" panose="020B0604030504040204" pitchFamily="34" charset="0"/>
              </a:rPr>
              <a:t>izdevumu pozīcijās:</a:t>
            </a:r>
          </a:p>
          <a:p>
            <a:pPr algn="ctr"/>
            <a:r>
              <a:rPr lang="lv-LV"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Kopā 2,8 </a:t>
            </a:r>
            <a:r>
              <a:rPr lang="lv-LV" sz="1800" b="1" dirty="0">
                <a:solidFill>
                  <a:schemeClr val="tx1"/>
                </a:solidFill>
                <a:latin typeface="Verdana" panose="020B0604030504040204" pitchFamily="34" charset="0"/>
                <a:ea typeface="Verdana" panose="020B0604030504040204" pitchFamily="34" charset="0"/>
                <a:cs typeface="Verdana" panose="020B0604030504040204" pitchFamily="34" charset="0"/>
              </a:rPr>
              <a:t>MEUR</a:t>
            </a:r>
            <a:endParaRPr lang="lv-LV" sz="1800" b="1" i="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2130706" y="1657579"/>
            <a:ext cx="5994392" cy="369332"/>
          </a:xfrm>
          <a:prstGeom prst="rect">
            <a:avLst/>
          </a:prstGeom>
          <a:noFill/>
        </p:spPr>
        <p:txBody>
          <a:bodyPr wrap="square" rtlCol="0">
            <a:spAutoFit/>
          </a:bodyPr>
          <a:lstStyle/>
          <a:p>
            <a:r>
              <a:rPr lang="lv-LV" sz="1800" b="1" dirty="0">
                <a:latin typeface="Verdana" panose="020B0604030504040204" pitchFamily="34" charset="0"/>
                <a:ea typeface="Verdana" panose="020B0604030504040204" pitchFamily="34" charset="0"/>
                <a:cs typeface="Verdana" panose="020B0604030504040204" pitchFamily="34" charset="0"/>
              </a:rPr>
              <a:t>2018.-2022.gadam kopā </a:t>
            </a:r>
            <a:r>
              <a:rPr lang="lv-LV" sz="1800" b="1" dirty="0" smtClean="0">
                <a:latin typeface="Verdana" panose="020B0604030504040204" pitchFamily="34" charset="0"/>
                <a:ea typeface="Verdana" panose="020B0604030504040204" pitchFamily="34" charset="0"/>
                <a:cs typeface="Verdana" panose="020B0604030504040204" pitchFamily="34" charset="0"/>
              </a:rPr>
              <a:t>5,8 </a:t>
            </a:r>
            <a:r>
              <a:rPr lang="lv-LV" sz="1800" b="1" dirty="0">
                <a:latin typeface="Verdana" panose="020B0604030504040204" pitchFamily="34" charset="0"/>
                <a:ea typeface="Verdana" panose="020B0604030504040204" pitchFamily="34" charset="0"/>
                <a:cs typeface="Verdana" panose="020B0604030504040204" pitchFamily="34" charset="0"/>
              </a:rPr>
              <a:t>MEUR</a:t>
            </a:r>
          </a:p>
        </p:txBody>
      </p:sp>
      <p:sp>
        <p:nvSpPr>
          <p:cNvPr id="10" name="Right Brace 9"/>
          <p:cNvSpPr/>
          <p:nvPr/>
        </p:nvSpPr>
        <p:spPr>
          <a:xfrm rot="5400000">
            <a:off x="2189952" y="1636889"/>
            <a:ext cx="516864" cy="3672463"/>
          </a:xfrm>
          <a:prstGeom prst="rightBrace">
            <a:avLst/>
          </a:prstGeom>
          <a:noFill/>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1" name="Right Brace 10"/>
          <p:cNvSpPr/>
          <p:nvPr/>
        </p:nvSpPr>
        <p:spPr>
          <a:xfrm rot="5400000">
            <a:off x="6304796" y="1636889"/>
            <a:ext cx="516864" cy="3672463"/>
          </a:xfrm>
          <a:prstGeom prst="rightBrace">
            <a:avLst/>
          </a:prstGeom>
          <a:noFill/>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5" name="Rectangle 4"/>
          <p:cNvSpPr/>
          <p:nvPr/>
        </p:nvSpPr>
        <p:spPr>
          <a:xfrm>
            <a:off x="704849" y="3767078"/>
            <a:ext cx="3836293" cy="2585323"/>
          </a:xfrm>
          <a:prstGeom prst="rect">
            <a:avLst/>
          </a:prstGeom>
        </p:spPr>
        <p:txBody>
          <a:bodyPr wrap="square">
            <a:spAutoFit/>
          </a:bodyPr>
          <a:lstStyle/>
          <a:p>
            <a:r>
              <a:rPr lang="lv-LV" sz="1800" b="1" dirty="0">
                <a:latin typeface="Verdana" panose="020B0604030504040204" pitchFamily="34" charset="0"/>
                <a:ea typeface="Verdana" panose="020B0604030504040204" pitchFamily="34" charset="0"/>
                <a:cs typeface="Verdana" panose="020B0604030504040204" pitchFamily="34" charset="0"/>
              </a:rPr>
              <a:t>50% </a:t>
            </a:r>
            <a:r>
              <a:rPr lang="lv-LV" sz="1800" dirty="0">
                <a:latin typeface="Verdana" panose="020B0604030504040204" pitchFamily="34" charset="0"/>
                <a:ea typeface="Verdana" panose="020B0604030504040204" pitchFamily="34" charset="0"/>
                <a:cs typeface="Verdana" panose="020B0604030504040204" pitchFamily="34" charset="0"/>
              </a:rPr>
              <a:t>administratīvās izmaksas </a:t>
            </a:r>
          </a:p>
          <a:p>
            <a:r>
              <a:rPr lang="lv-LV" sz="1800" b="1" dirty="0">
                <a:latin typeface="Verdana" panose="020B0604030504040204" pitchFamily="34" charset="0"/>
                <a:ea typeface="Verdana" panose="020B0604030504040204" pitchFamily="34" charset="0"/>
                <a:cs typeface="Verdana" panose="020B0604030504040204" pitchFamily="34" charset="0"/>
              </a:rPr>
              <a:t>30%</a:t>
            </a:r>
            <a:r>
              <a:rPr lang="lv-LV" sz="1800" dirty="0">
                <a:latin typeface="Verdana" panose="020B0604030504040204" pitchFamily="34" charset="0"/>
                <a:ea typeface="Verdana" panose="020B0604030504040204" pitchFamily="34" charset="0"/>
                <a:cs typeface="Verdana" panose="020B0604030504040204" pitchFamily="34" charset="0"/>
              </a:rPr>
              <a:t> vispārējā personāla izmaksas</a:t>
            </a:r>
          </a:p>
          <a:p>
            <a:r>
              <a:rPr lang="lv-LV" sz="1800" b="1" dirty="0">
                <a:latin typeface="Verdana" panose="020B0604030504040204" pitchFamily="34" charset="0"/>
                <a:ea typeface="Verdana" panose="020B0604030504040204" pitchFamily="34" charset="0"/>
                <a:cs typeface="Verdana" panose="020B0604030504040204" pitchFamily="34" charset="0"/>
              </a:rPr>
              <a:t>30% </a:t>
            </a:r>
            <a:r>
              <a:rPr lang="lv-LV" sz="1800" dirty="0">
                <a:latin typeface="Verdana" panose="020B0604030504040204" pitchFamily="34" charset="0"/>
                <a:ea typeface="Verdana" panose="020B0604030504040204" pitchFamily="34" charset="0"/>
                <a:cs typeface="Verdana" panose="020B0604030504040204" pitchFamily="34" charset="0"/>
              </a:rPr>
              <a:t>samazinājums preču un pakalpojumu izdevumos</a:t>
            </a:r>
          </a:p>
          <a:p>
            <a:r>
              <a:rPr lang="lv-LV" sz="1800" dirty="0" smtClean="0">
                <a:latin typeface="Verdana" panose="020B0604030504040204" pitchFamily="34" charset="0"/>
                <a:ea typeface="Verdana" panose="020B0604030504040204" pitchFamily="34" charset="0"/>
                <a:cs typeface="Verdana" panose="020B0604030504040204" pitchFamily="34" charset="0"/>
              </a:rPr>
              <a:t>budžeta </a:t>
            </a:r>
            <a:r>
              <a:rPr lang="lv-LV" sz="1800" b="1" dirty="0">
                <a:latin typeface="Verdana" panose="020B0604030504040204" pitchFamily="34" charset="0"/>
                <a:ea typeface="Verdana" panose="020B0604030504040204" pitchFamily="34" charset="0"/>
                <a:cs typeface="Verdana" panose="020B0604030504040204" pitchFamily="34" charset="0"/>
              </a:rPr>
              <a:t>finansējuma ietaupījums </a:t>
            </a:r>
            <a:r>
              <a:rPr lang="lv-LV" sz="1800" dirty="0">
                <a:latin typeface="Verdana" panose="020B0604030504040204" pitchFamily="34" charset="0"/>
                <a:ea typeface="Verdana" panose="020B0604030504040204" pitchFamily="34" charset="0"/>
                <a:cs typeface="Verdana" panose="020B0604030504040204" pitchFamily="34" charset="0"/>
              </a:rPr>
              <a:t>no studiju programmām "Organizācijas vadība" un "Psiholoģija"</a:t>
            </a:r>
          </a:p>
        </p:txBody>
      </p:sp>
      <p:sp>
        <p:nvSpPr>
          <p:cNvPr id="12" name="Rectangle 11"/>
          <p:cNvSpPr/>
          <p:nvPr/>
        </p:nvSpPr>
        <p:spPr>
          <a:xfrm>
            <a:off x="4931898" y="3786128"/>
            <a:ext cx="3907302" cy="2308324"/>
          </a:xfrm>
          <a:prstGeom prst="rect">
            <a:avLst/>
          </a:prstGeom>
        </p:spPr>
        <p:txBody>
          <a:bodyPr wrap="square">
            <a:spAutoFit/>
          </a:bodyPr>
          <a:lstStyle/>
          <a:p>
            <a:r>
              <a:rPr lang="lv-LV" sz="1800" b="1" dirty="0">
                <a:latin typeface="Verdana" panose="020B0604030504040204" pitchFamily="34" charset="0"/>
                <a:ea typeface="Verdana" panose="020B0604030504040204" pitchFamily="34" charset="0"/>
                <a:cs typeface="Verdana" panose="020B0604030504040204" pitchFamily="34" charset="0"/>
              </a:rPr>
              <a:t>Infrastruktūras uzturēšana</a:t>
            </a:r>
            <a:r>
              <a:rPr lang="lv-LV" sz="1800" dirty="0">
                <a:latin typeface="Verdana" panose="020B0604030504040204" pitchFamily="34" charset="0"/>
                <a:ea typeface="Verdana" panose="020B0604030504040204" pitchFamily="34" charset="0"/>
                <a:cs typeface="Verdana" panose="020B0604030504040204" pitchFamily="34" charset="0"/>
              </a:rPr>
              <a:t>, pārceļot pedagoģijas studijas uz RPIVA ēku, līdz </a:t>
            </a:r>
            <a:r>
              <a:rPr lang="lv-LV" sz="1800" dirty="0" err="1">
                <a:latin typeface="Verdana" panose="020B0604030504040204" pitchFamily="34" charset="0"/>
                <a:ea typeface="Verdana" panose="020B0604030504040204" pitchFamily="34" charset="0"/>
                <a:cs typeface="Verdana" panose="020B0604030504040204" pitchFamily="34" charset="0"/>
              </a:rPr>
              <a:t>Torkņakalna</a:t>
            </a:r>
            <a:r>
              <a:rPr lang="lv-LV" sz="1800" dirty="0">
                <a:latin typeface="Verdana" panose="020B0604030504040204" pitchFamily="34" charset="0"/>
                <a:ea typeface="Verdana" panose="020B0604030504040204" pitchFamily="34" charset="0"/>
                <a:cs typeface="Verdana" panose="020B0604030504040204" pitchFamily="34" charset="0"/>
              </a:rPr>
              <a:t> studentu ciemata 2. un 3. kārtas pabeigšanai.</a:t>
            </a:r>
          </a:p>
          <a:p>
            <a:r>
              <a:rPr lang="lv-LV" sz="1800" dirty="0">
                <a:latin typeface="Verdana" panose="020B0604030504040204" pitchFamily="34" charset="0"/>
                <a:ea typeface="Verdana" panose="020B0604030504040204" pitchFamily="34" charset="0"/>
                <a:cs typeface="Verdana" panose="020B0604030504040204" pitchFamily="34" charset="0"/>
              </a:rPr>
              <a:t>Pēc 2. un 3.kārtas pabeigšanas pedagoģijas studijas notiks Torņakalnā.</a:t>
            </a:r>
          </a:p>
        </p:txBody>
      </p:sp>
      <p:sp>
        <p:nvSpPr>
          <p:cNvPr id="3" name="Down Arrow 2"/>
          <p:cNvSpPr/>
          <p:nvPr/>
        </p:nvSpPr>
        <p:spPr>
          <a:xfrm>
            <a:off x="483660" y="3835685"/>
            <a:ext cx="206431" cy="242887"/>
          </a:xfrm>
          <a:prstGeom prst="downArrow">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3" name="Down Arrow 12"/>
          <p:cNvSpPr/>
          <p:nvPr/>
        </p:nvSpPr>
        <p:spPr>
          <a:xfrm>
            <a:off x="475883" y="4125554"/>
            <a:ext cx="206431" cy="242887"/>
          </a:xfrm>
          <a:prstGeom prst="downArrow">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4" name="Down Arrow 13"/>
          <p:cNvSpPr/>
          <p:nvPr/>
        </p:nvSpPr>
        <p:spPr>
          <a:xfrm>
            <a:off x="491039" y="4713287"/>
            <a:ext cx="206431" cy="242887"/>
          </a:xfrm>
          <a:prstGeom prst="downArrow">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5" name="Down Arrow 14"/>
          <p:cNvSpPr/>
          <p:nvPr/>
        </p:nvSpPr>
        <p:spPr>
          <a:xfrm>
            <a:off x="495558" y="5231452"/>
            <a:ext cx="206431" cy="242887"/>
          </a:xfrm>
          <a:prstGeom prst="downArrow">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6" name="Down Arrow 15"/>
          <p:cNvSpPr/>
          <p:nvPr/>
        </p:nvSpPr>
        <p:spPr>
          <a:xfrm>
            <a:off x="4680930" y="3835685"/>
            <a:ext cx="206431" cy="242887"/>
          </a:xfrm>
          <a:prstGeom prst="downArrow">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7" name="Down Arrow 16"/>
          <p:cNvSpPr/>
          <p:nvPr/>
        </p:nvSpPr>
        <p:spPr>
          <a:xfrm>
            <a:off x="4727791" y="5228562"/>
            <a:ext cx="206431" cy="242887"/>
          </a:xfrm>
          <a:prstGeom prst="downArrow">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8" name="Title 1"/>
          <p:cNvSpPr txBox="1">
            <a:spLocks/>
          </p:cNvSpPr>
          <p:nvPr/>
        </p:nvSpPr>
        <p:spPr bwMode="auto">
          <a:xfrm>
            <a:off x="2130706" y="409110"/>
            <a:ext cx="670849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800" dirty="0"/>
              <a:t>Prognozējamais finanšu līdzekļu ietaupījums</a:t>
            </a:r>
          </a:p>
        </p:txBody>
      </p:sp>
      <p:cxnSp>
        <p:nvCxnSpPr>
          <p:cNvPr id="19" name="Straight Connector 18"/>
          <p:cNvCxnSpPr>
            <a:cxnSpLocks/>
          </p:cNvCxnSpPr>
          <p:nvPr/>
        </p:nvCxnSpPr>
        <p:spPr>
          <a:xfrm>
            <a:off x="4538473" y="3786128"/>
            <a:ext cx="0" cy="307187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125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309" y="1477688"/>
            <a:ext cx="8049491" cy="4373573"/>
          </a:xfrm>
        </p:spPr>
        <p:txBody>
          <a:bodyPr>
            <a:noAutofit/>
          </a:bodyPr>
          <a:lstStyle/>
          <a:p>
            <a:r>
              <a:rPr lang="lv-LV" sz="1600" b="1" dirty="0"/>
              <a:t>Saskaņojumi</a:t>
            </a:r>
          </a:p>
          <a:p>
            <a:r>
              <a:rPr lang="lv-LV" sz="1600" b="1" dirty="0"/>
              <a:t>Valsts kanceleja, Finanšu ministrija, Tieslietu ministrija </a:t>
            </a:r>
            <a:r>
              <a:rPr lang="lv-LV" sz="1600" dirty="0"/>
              <a:t>– saskaņo</a:t>
            </a:r>
            <a:endParaRPr lang="lv-LV" sz="1600" b="1" dirty="0"/>
          </a:p>
          <a:p>
            <a:r>
              <a:rPr lang="lv-LV" sz="1600" b="1" dirty="0"/>
              <a:t>Kultūras ministrija:</a:t>
            </a:r>
            <a:r>
              <a:rPr lang="lv-LV" sz="1600" dirty="0"/>
              <a:t> saskaņo, lūdzot noteikt, ka attiecīgā apropriācija tiek precizēta, balstoties uz faktisko studējošo skaitu</a:t>
            </a:r>
          </a:p>
          <a:p>
            <a:r>
              <a:rPr lang="lv-LV" sz="1600" b="1" dirty="0"/>
              <a:t>Atzinumi</a:t>
            </a:r>
          </a:p>
          <a:p>
            <a:r>
              <a:rPr lang="lv-LV" sz="1600" b="1" dirty="0"/>
              <a:t>Augstākās izglītības padome:</a:t>
            </a:r>
            <a:r>
              <a:rPr lang="lv-LV" sz="1600" dirty="0"/>
              <a:t> 1.atzinums: atbalsta pievienošanu LU, aicinot saglabāt RPIVA struktūru; 2.atzinums: pauž viedokli, ka pievienojot ir būtiski saglabāt RPIVA struktūru</a:t>
            </a:r>
          </a:p>
          <a:p>
            <a:r>
              <a:rPr lang="lv-LV" sz="1600" b="1" dirty="0"/>
              <a:t>Viedoklis</a:t>
            </a:r>
          </a:p>
          <a:p>
            <a:r>
              <a:rPr lang="lv-LV" sz="1600" b="1" dirty="0"/>
              <a:t>LIZDA: </a:t>
            </a:r>
            <a:r>
              <a:rPr lang="lv-LV" sz="1600" dirty="0"/>
              <a:t>neatbalsta, rosinot konsolidāciju atlikt līdz 2019.g. akreditācijai uzstāj, lai likvidācijas komisijā tiktu iekļauta RPIVA arodorganizācija; izsaka atzinību par darba grupu</a:t>
            </a:r>
          </a:p>
          <a:p>
            <a:r>
              <a:rPr lang="lv-LV" sz="1600" b="1" dirty="0"/>
              <a:t>Rektoru padome:</a:t>
            </a:r>
            <a:r>
              <a:rPr lang="lv-LV" sz="1600" dirty="0"/>
              <a:t> vienots viedoklis nav formulēts; ir saņemti dažādi iebildumi un priekšlikumi no RP </a:t>
            </a:r>
            <a:r>
              <a:rPr lang="lv-LV" sz="1600" dirty="0" smtClean="0"/>
              <a:t>sekretariāta</a:t>
            </a:r>
            <a:endParaRPr lang="lv-LV" sz="1600" dirty="0"/>
          </a:p>
          <a:p>
            <a:r>
              <a:rPr lang="lv-LV" sz="1600" b="1" dirty="0"/>
              <a:t>LSA</a:t>
            </a:r>
            <a:r>
              <a:rPr lang="lv-LV" sz="1600" dirty="0"/>
              <a:t>: neatbalsta, jo nav prasīts kopīgo starptautisko programmu īstenotāju viedoklis</a:t>
            </a:r>
          </a:p>
          <a:p>
            <a:r>
              <a:rPr lang="lv-LV" sz="1600" b="1" dirty="0"/>
              <a:t>Studējošie:</a:t>
            </a:r>
            <a:r>
              <a:rPr lang="lv-LV" sz="1600" dirty="0"/>
              <a:t> 340 individuāli jautājumi par studiju turpināšanu</a:t>
            </a:r>
          </a:p>
          <a:p>
            <a:r>
              <a:rPr lang="lv-LV" sz="1200" u="sng" dirty="0">
                <a:hlinkClick r:id="rId2"/>
              </a:rPr>
              <a:t>http://www.izm.gov.lv/lv/izglitiba/augstaka-izglitiba/atbildes-uz-jautajumiem-par-rigas-pedagogijas-un-izglitibas-vadibas-akademijas-pievienosanu-latvijas-universitatei-un-jazepa-vitola-latvijas-muzikas-akademijai</a:t>
            </a:r>
            <a:endParaRPr lang="lv-LV" sz="1200" dirty="0"/>
          </a:p>
        </p:txBody>
      </p:sp>
      <p:sp>
        <p:nvSpPr>
          <p:cNvPr id="6" name="Slide Number Placeholder 5"/>
          <p:cNvSpPr>
            <a:spLocks noGrp="1"/>
          </p:cNvSpPr>
          <p:nvPr>
            <p:ph type="sldNum" sz="quarter" idx="13"/>
          </p:nvPr>
        </p:nvSpPr>
        <p:spPr>
          <a:xfrm>
            <a:off x="8409482" y="6324600"/>
            <a:ext cx="429718" cy="304800"/>
          </a:xfrm>
        </p:spPr>
        <p:txBody>
          <a:bodyPr/>
          <a:lstStyle/>
          <a:p>
            <a:fld id="{2A7A2D14-D4ED-4D20-9591-109C52ACFD9F}" type="slidenum">
              <a:rPr lang="en-US" altLang="lv-LV" smtClean="0"/>
              <a:pPr/>
              <a:t>14</a:t>
            </a:fld>
            <a:endParaRPr lang="en-US" altLang="lv-LV" dirty="0"/>
          </a:p>
        </p:txBody>
      </p:sp>
      <p:sp>
        <p:nvSpPr>
          <p:cNvPr id="5" name="Title 1"/>
          <p:cNvSpPr txBox="1">
            <a:spLocks/>
          </p:cNvSpPr>
          <p:nvPr/>
        </p:nvSpPr>
        <p:spPr bwMode="auto">
          <a:xfrm>
            <a:off x="2130706" y="409110"/>
            <a:ext cx="670849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800" dirty="0"/>
              <a:t>Iesaistīto pušu saskaņojumi, atzinumi  un viedokļi</a:t>
            </a:r>
          </a:p>
        </p:txBody>
      </p:sp>
    </p:spTree>
    <p:extLst>
      <p:ext uri="{BB962C8B-B14F-4D97-AF65-F5344CB8AC3E}">
        <p14:creationId xmlns:p14="http://schemas.microsoft.com/office/powerpoint/2010/main" val="2268111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8219209" y="6324600"/>
            <a:ext cx="619991" cy="304800"/>
          </a:xfrm>
        </p:spPr>
        <p:txBody>
          <a:bodyPr/>
          <a:lstStyle/>
          <a:p>
            <a:fld id="{2A7A2D14-D4ED-4D20-9591-109C52ACFD9F}" type="slidenum">
              <a:rPr lang="en-US" altLang="lv-LV" smtClean="0"/>
              <a:pPr/>
              <a:t>15</a:t>
            </a:fld>
            <a:endParaRPr lang="en-US" altLang="lv-LV"/>
          </a:p>
        </p:txBody>
      </p:sp>
      <p:sp>
        <p:nvSpPr>
          <p:cNvPr id="16" name="Rectangle 15"/>
          <p:cNvSpPr/>
          <p:nvPr/>
        </p:nvSpPr>
        <p:spPr>
          <a:xfrm>
            <a:off x="321251" y="3708642"/>
            <a:ext cx="8517949" cy="369332"/>
          </a:xfrm>
          <a:prstGeom prst="rect">
            <a:avLst/>
          </a:prstGeom>
          <a:solidFill>
            <a:srgbClr val="00B050"/>
          </a:solidFill>
          <a:ln>
            <a:noFill/>
          </a:ln>
        </p:spPr>
        <p:txBody>
          <a:bodyPr wrap="square" anchor="ctr">
            <a:spAutoFit/>
          </a:bodyPr>
          <a:lstStyle/>
          <a:p>
            <a:pPr algn="ctr"/>
            <a:r>
              <a:rPr lang="lv-LV" sz="1800" b="1" dirty="0">
                <a:solidFill>
                  <a:schemeClr val="bg1"/>
                </a:solidFill>
                <a:latin typeface="Verdana" panose="020B0604030504040204" pitchFamily="34" charset="0"/>
                <a:ea typeface="Verdana" panose="020B0604030504040204" pitchFamily="34" charset="0"/>
                <a:cs typeface="Verdana" panose="020B0604030504040204" pitchFamily="34" charset="0"/>
              </a:rPr>
              <a:t>Komisijas uzdevumi</a:t>
            </a:r>
            <a:endParaRPr lang="lv-LV"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8" name="Straight Arrow Connector 17"/>
          <p:cNvCxnSpPr>
            <a:cxnSpLocks/>
            <a:stCxn id="16" idx="2"/>
          </p:cNvCxnSpPr>
          <p:nvPr/>
        </p:nvCxnSpPr>
        <p:spPr>
          <a:xfrm flipH="1">
            <a:off x="1289338" y="4077974"/>
            <a:ext cx="3290888" cy="83439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16" idx="2"/>
          </p:cNvCxnSpPr>
          <p:nvPr/>
        </p:nvCxnSpPr>
        <p:spPr>
          <a:xfrm>
            <a:off x="4580226" y="4077974"/>
            <a:ext cx="433" cy="83439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16" idx="2"/>
          </p:cNvCxnSpPr>
          <p:nvPr/>
        </p:nvCxnSpPr>
        <p:spPr>
          <a:xfrm>
            <a:off x="4580226" y="4077974"/>
            <a:ext cx="3219017" cy="81387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45051" y="4893315"/>
            <a:ext cx="2088573" cy="1323439"/>
          </a:xfrm>
          <a:prstGeom prst="rect">
            <a:avLst/>
          </a:prstGeom>
          <a:solidFill>
            <a:schemeClr val="bg1">
              <a:lumMod val="85000"/>
              <a:alpha val="30196"/>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lv-LV" sz="1600" dirty="0" err="1">
                <a:latin typeface="Verdana" panose="020B0604030504040204" pitchFamily="34" charset="0"/>
                <a:ea typeface="Verdana" panose="020B0604030504040204" pitchFamily="34" charset="0"/>
                <a:cs typeface="Verdana" panose="020B0604030504040204" pitchFamily="34" charset="0"/>
              </a:rPr>
              <a:t>S</a:t>
            </a:r>
            <a:r>
              <a:rPr lang="en-GB" sz="1600" dirty="0" err="1">
                <a:latin typeface="Verdana" panose="020B0604030504040204" pitchFamily="34" charset="0"/>
                <a:ea typeface="Verdana" panose="020B0604030504040204" pitchFamily="34" charset="0"/>
                <a:cs typeface="Verdana" panose="020B0604030504040204" pitchFamily="34" charset="0"/>
              </a:rPr>
              <a:t>astādīt</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akadēmijas</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likvidācijas</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plānu</a:t>
            </a:r>
            <a:endParaRPr lang="lv-LV" sz="1600" dirty="0">
              <a:latin typeface="Verdana" panose="020B0604030504040204" pitchFamily="34" charset="0"/>
              <a:ea typeface="Verdana" panose="020B0604030504040204" pitchFamily="34" charset="0"/>
              <a:cs typeface="Verdana" panose="020B0604030504040204" pitchFamily="34" charset="0"/>
            </a:endParaRPr>
          </a:p>
          <a:p>
            <a:pPr algn="ctr"/>
            <a:r>
              <a:rPr lang="lv-LV" sz="1600" dirty="0">
                <a:latin typeface="Verdana" panose="020B0604030504040204" pitchFamily="34" charset="0"/>
                <a:ea typeface="Verdana" panose="020B0604030504040204" pitchFamily="34" charset="0"/>
                <a:cs typeface="Verdana" panose="020B0604030504040204" pitchFamily="34" charset="0"/>
              </a:rPr>
              <a:t>(līdz 2017.gada 1.maijam)</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sp>
        <p:nvSpPr>
          <p:cNvPr id="33" name="Rectangle 32"/>
          <p:cNvSpPr/>
          <p:nvPr/>
        </p:nvSpPr>
        <p:spPr>
          <a:xfrm>
            <a:off x="2628021" y="4893315"/>
            <a:ext cx="3905276" cy="1323439"/>
          </a:xfrm>
          <a:prstGeom prst="rect">
            <a:avLst/>
          </a:prstGeom>
          <a:solidFill>
            <a:schemeClr val="bg1">
              <a:lumMod val="85000"/>
              <a:alpha val="30196"/>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lv-LV" sz="1600" dirty="0">
                <a:latin typeface="Verdana" panose="020B0604030504040204" pitchFamily="34" charset="0"/>
                <a:ea typeface="Verdana" panose="020B0604030504040204" pitchFamily="34" charset="0"/>
                <a:cs typeface="Verdana" panose="020B0604030504040204" pitchFamily="34" charset="0"/>
              </a:rPr>
              <a:t>Nodrošināt inventarizāciju, prasības un saistības, akadēmijas finanšu līdzekļu pārdali, mantas, lietvedības un arhīva nodošanu LU un JVLMA</a:t>
            </a:r>
          </a:p>
          <a:p>
            <a:pPr algn="ctr"/>
            <a:r>
              <a:rPr lang="lv-LV" sz="1600" dirty="0">
                <a:latin typeface="Verdana" panose="020B0604030504040204" pitchFamily="34" charset="0"/>
                <a:ea typeface="Verdana" panose="020B0604030504040204" pitchFamily="34" charset="0"/>
                <a:cs typeface="Verdana" panose="020B0604030504040204" pitchFamily="34" charset="0"/>
              </a:rPr>
              <a:t>(līdz 2017.gada 1.jūlijam)</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sp>
        <p:nvSpPr>
          <p:cNvPr id="36" name="Rectangle 35"/>
          <p:cNvSpPr/>
          <p:nvPr/>
        </p:nvSpPr>
        <p:spPr>
          <a:xfrm>
            <a:off x="6753226" y="4872798"/>
            <a:ext cx="2092034" cy="1323439"/>
          </a:xfrm>
          <a:prstGeom prst="rect">
            <a:avLst/>
          </a:prstGeom>
          <a:solidFill>
            <a:schemeClr val="bg1">
              <a:lumMod val="85000"/>
              <a:alpha val="30196"/>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lv-LV" sz="1600" dirty="0">
                <a:latin typeface="Verdana" panose="020B0604030504040204" pitchFamily="34" charset="0"/>
                <a:ea typeface="Verdana" panose="020B0604030504040204" pitchFamily="34" charset="0"/>
                <a:cs typeface="Verdana" panose="020B0604030504040204" pitchFamily="34" charset="0"/>
              </a:rPr>
              <a:t>Nodrošināt slēguma bilances sastādīšanu</a:t>
            </a:r>
          </a:p>
          <a:p>
            <a:pPr algn="ctr"/>
            <a:r>
              <a:rPr lang="lv-LV" sz="1600" dirty="0">
                <a:latin typeface="Verdana" panose="020B0604030504040204" pitchFamily="34" charset="0"/>
                <a:ea typeface="Verdana" panose="020B0604030504040204" pitchFamily="34" charset="0"/>
                <a:cs typeface="Verdana" panose="020B0604030504040204" pitchFamily="34" charset="0"/>
              </a:rPr>
              <a:t>(līdz 2017.gada 29.septembrim)</a:t>
            </a:r>
          </a:p>
        </p:txBody>
      </p:sp>
      <p:sp>
        <p:nvSpPr>
          <p:cNvPr id="23" name="Title 1"/>
          <p:cNvSpPr txBox="1">
            <a:spLocks/>
          </p:cNvSpPr>
          <p:nvPr/>
        </p:nvSpPr>
        <p:spPr bwMode="auto">
          <a:xfrm>
            <a:off x="2130706" y="409110"/>
            <a:ext cx="6708494" cy="64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800" dirty="0"/>
              <a:t>Pievienošanas uzraudzība</a:t>
            </a:r>
          </a:p>
        </p:txBody>
      </p:sp>
      <p:sp>
        <p:nvSpPr>
          <p:cNvPr id="3" name="Rectangle 2"/>
          <p:cNvSpPr/>
          <p:nvPr/>
        </p:nvSpPr>
        <p:spPr>
          <a:xfrm>
            <a:off x="3566138" y="2266153"/>
            <a:ext cx="1635653" cy="697647"/>
          </a:xfrm>
          <a:prstGeom prst="rect">
            <a:avLst/>
          </a:prstGeom>
          <a:solidFill>
            <a:srgbClr val="4F6228">
              <a:alpha val="8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solidFill>
                  <a:schemeClr val="bg1"/>
                </a:solidFill>
                <a:latin typeface="Verdana" panose="020B0604030504040204" pitchFamily="34" charset="0"/>
                <a:ea typeface="Verdana" panose="020B0604030504040204" pitchFamily="34" charset="0"/>
                <a:cs typeface="Verdana" panose="020B0604030504040204" pitchFamily="34" charset="0"/>
              </a:rPr>
              <a:t>Jāzepa Vītola Latvijas Mūzikas Akadēmija</a:t>
            </a:r>
          </a:p>
        </p:txBody>
      </p:sp>
      <p:sp>
        <p:nvSpPr>
          <p:cNvPr id="24" name="Rectangle 23"/>
          <p:cNvSpPr/>
          <p:nvPr/>
        </p:nvSpPr>
        <p:spPr>
          <a:xfrm>
            <a:off x="3566138" y="1789563"/>
            <a:ext cx="1635653" cy="402686"/>
          </a:xfrm>
          <a:prstGeom prst="rect">
            <a:avLst/>
          </a:prstGeom>
          <a:solidFill>
            <a:srgbClr val="984807">
              <a:alpha val="8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solidFill>
                  <a:schemeClr val="bg1"/>
                </a:solidFill>
                <a:latin typeface="Verdana" panose="020B0604030504040204" pitchFamily="34" charset="0"/>
                <a:ea typeface="Verdana" panose="020B0604030504040204" pitchFamily="34" charset="0"/>
                <a:cs typeface="Verdana" panose="020B0604030504040204" pitchFamily="34" charset="0"/>
              </a:rPr>
              <a:t>Kultūras ministrija</a:t>
            </a:r>
          </a:p>
        </p:txBody>
      </p:sp>
      <p:sp>
        <p:nvSpPr>
          <p:cNvPr id="25" name="Rectangle 24"/>
          <p:cNvSpPr/>
          <p:nvPr/>
        </p:nvSpPr>
        <p:spPr>
          <a:xfrm>
            <a:off x="1818005" y="1789563"/>
            <a:ext cx="1635653" cy="663194"/>
          </a:xfrm>
          <a:prstGeom prst="rect">
            <a:avLst/>
          </a:prstGeom>
          <a:solidFill>
            <a:srgbClr val="31859C">
              <a:alpha val="8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solidFill>
                  <a:schemeClr val="bg1"/>
                </a:solidFill>
                <a:latin typeface="Verdana" panose="020B0604030504040204" pitchFamily="34" charset="0"/>
                <a:ea typeface="Verdana" panose="020B0604030504040204" pitchFamily="34" charset="0"/>
                <a:cs typeface="Verdana" panose="020B0604030504040204" pitchFamily="34" charset="0"/>
              </a:rPr>
              <a:t> Rīgas Pedagoģijas un izglītības vadības akadēmija</a:t>
            </a:r>
          </a:p>
        </p:txBody>
      </p:sp>
      <p:sp>
        <p:nvSpPr>
          <p:cNvPr id="27" name="Rectangle 26"/>
          <p:cNvSpPr/>
          <p:nvPr/>
        </p:nvSpPr>
        <p:spPr>
          <a:xfrm>
            <a:off x="1818005" y="2513182"/>
            <a:ext cx="1635653" cy="460979"/>
          </a:xfrm>
          <a:prstGeom prst="rect">
            <a:avLst/>
          </a:prstGeom>
          <a:solidFill>
            <a:srgbClr val="B49F1E">
              <a:alpha val="8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latin typeface="Verdana" panose="020B0604030504040204" pitchFamily="34" charset="0"/>
                <a:ea typeface="Verdana" panose="020B0604030504040204" pitchFamily="34" charset="0"/>
                <a:cs typeface="Verdana" panose="020B0604030504040204" pitchFamily="34" charset="0"/>
              </a:rPr>
              <a:t>RPIVA studējošo pašpārvalde</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a:xfrm>
            <a:off x="5314271" y="1789563"/>
            <a:ext cx="1635653" cy="478552"/>
          </a:xfrm>
          <a:prstGeom prst="rect">
            <a:avLst/>
          </a:prstGeom>
          <a:solidFill>
            <a:srgbClr val="66478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latin typeface="Verdana" panose="020B0604030504040204" pitchFamily="34" charset="0"/>
                <a:ea typeface="Verdana" panose="020B0604030504040204" pitchFamily="34" charset="0"/>
                <a:cs typeface="Verdana" panose="020B0604030504040204" pitchFamily="34" charset="0"/>
              </a:rPr>
              <a:t>Izglītības un zinātnes ministrija</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31" name="Rectangle 30"/>
          <p:cNvSpPr/>
          <p:nvPr/>
        </p:nvSpPr>
        <p:spPr>
          <a:xfrm>
            <a:off x="5314271" y="2304698"/>
            <a:ext cx="1635653" cy="478552"/>
          </a:xfrm>
          <a:prstGeom prst="rect">
            <a:avLst/>
          </a:prstGeom>
          <a:solidFill>
            <a:srgbClr val="C00000">
              <a:alpha val="8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latin typeface="Verdana" panose="020B0604030504040204" pitchFamily="34" charset="0"/>
                <a:ea typeface="Verdana" panose="020B0604030504040204" pitchFamily="34" charset="0"/>
                <a:cs typeface="Verdana" panose="020B0604030504040204" pitchFamily="34" charset="0"/>
              </a:rPr>
              <a:t>Latvijas Studentu apvienība</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32" name="Rectangle 31"/>
          <p:cNvSpPr/>
          <p:nvPr/>
        </p:nvSpPr>
        <p:spPr>
          <a:xfrm>
            <a:off x="7062403" y="1789563"/>
            <a:ext cx="1635653" cy="478552"/>
          </a:xfrm>
          <a:prstGeom prst="rect">
            <a:avLst/>
          </a:prstGeom>
          <a:solidFill>
            <a:srgbClr val="558ED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latin typeface="Verdana" panose="020B0604030504040204" pitchFamily="34" charset="0"/>
                <a:ea typeface="Verdana" panose="020B0604030504040204" pitchFamily="34" charset="0"/>
                <a:cs typeface="Verdana" panose="020B0604030504040204" pitchFamily="34" charset="0"/>
              </a:rPr>
              <a:t>Latvijas Universitāte</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38" name="Rectangle 37"/>
          <p:cNvSpPr/>
          <p:nvPr/>
        </p:nvSpPr>
        <p:spPr>
          <a:xfrm>
            <a:off x="7062403" y="2304698"/>
            <a:ext cx="1635653" cy="478552"/>
          </a:xfrm>
          <a:prstGeom prst="rect">
            <a:avLst/>
          </a:prstGeom>
          <a:solidFill>
            <a:srgbClr val="37609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latin typeface="Verdana" panose="020B0604030504040204" pitchFamily="34" charset="0"/>
                <a:ea typeface="Verdana" panose="020B0604030504040204" pitchFamily="34" charset="0"/>
                <a:cs typeface="Verdana" panose="020B0604030504040204" pitchFamily="34" charset="0"/>
              </a:rPr>
              <a:t>LU studējošo pašpārvalde</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39" name="Rectangle 38"/>
          <p:cNvSpPr/>
          <p:nvPr/>
        </p:nvSpPr>
        <p:spPr>
          <a:xfrm>
            <a:off x="7062403" y="2836751"/>
            <a:ext cx="1635653" cy="478552"/>
          </a:xfrm>
          <a:prstGeom prst="rect">
            <a:avLst/>
          </a:prstGeom>
          <a:solidFill>
            <a:srgbClr val="9BBB5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latin typeface="Verdana" panose="020B0604030504040204" pitchFamily="34" charset="0"/>
                <a:ea typeface="Verdana" panose="020B0604030504040204" pitchFamily="34" charset="0"/>
                <a:cs typeface="Verdana" panose="020B0604030504040204" pitchFamily="34" charset="0"/>
              </a:rPr>
              <a:t>LU arodorganizācija</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40" name="Rectangle 39"/>
          <p:cNvSpPr/>
          <p:nvPr/>
        </p:nvSpPr>
        <p:spPr>
          <a:xfrm>
            <a:off x="1818005" y="3049853"/>
            <a:ext cx="1635653" cy="460979"/>
          </a:xfrm>
          <a:prstGeom prst="rect">
            <a:avLst/>
          </a:prstGeom>
          <a:solidFill>
            <a:srgbClr val="E46C0A">
              <a:alpha val="8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latin typeface="Verdana" panose="020B0604030504040204" pitchFamily="34" charset="0"/>
                <a:ea typeface="Verdana" panose="020B0604030504040204" pitchFamily="34" charset="0"/>
                <a:cs typeface="Verdana" panose="020B0604030504040204" pitchFamily="34" charset="0"/>
              </a:rPr>
              <a:t>RPIVA arodorganizācija </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41" name="Rectangle 40"/>
          <p:cNvSpPr/>
          <p:nvPr/>
        </p:nvSpPr>
        <p:spPr>
          <a:xfrm>
            <a:off x="1818005" y="1375189"/>
            <a:ext cx="6880051" cy="369332"/>
          </a:xfrm>
          <a:prstGeom prst="rect">
            <a:avLst/>
          </a:prstGeom>
          <a:solidFill>
            <a:srgbClr val="00B050"/>
          </a:solidFill>
          <a:ln>
            <a:noFill/>
          </a:ln>
        </p:spPr>
        <p:txBody>
          <a:bodyPr wrap="square" anchor="ctr">
            <a:spAutoFit/>
          </a:bodyPr>
          <a:lstStyle/>
          <a:p>
            <a:pPr algn="ctr"/>
            <a:r>
              <a:rPr lang="lv-LV" sz="1800" b="1" dirty="0">
                <a:solidFill>
                  <a:schemeClr val="bg1"/>
                </a:solidFill>
                <a:latin typeface="Verdana" panose="020B0604030504040204" pitchFamily="34" charset="0"/>
                <a:ea typeface="Verdana" panose="020B0604030504040204" pitchFamily="34" charset="0"/>
                <a:cs typeface="Verdana" panose="020B0604030504040204" pitchFamily="34" charset="0"/>
              </a:rPr>
              <a:t>Akadēmijas likvidācijas komisija:</a:t>
            </a:r>
          </a:p>
        </p:txBody>
      </p:sp>
    </p:spTree>
    <p:extLst>
      <p:ext uri="{BB962C8B-B14F-4D97-AF65-F5344CB8AC3E}">
        <p14:creationId xmlns:p14="http://schemas.microsoft.com/office/powerpoint/2010/main" val="2850693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8177645" y="6324600"/>
            <a:ext cx="661555" cy="304800"/>
          </a:xfrm>
        </p:spPr>
        <p:txBody>
          <a:bodyPr/>
          <a:lstStyle/>
          <a:p>
            <a:fld id="{2A7A2D14-D4ED-4D20-9591-109C52ACFD9F}" type="slidenum">
              <a:rPr lang="en-US" altLang="lv-LV" smtClean="0"/>
              <a:pPr/>
              <a:t>16</a:t>
            </a:fld>
            <a:endParaRPr lang="en-US" altLang="lv-LV" dirty="0"/>
          </a:p>
        </p:txBody>
      </p:sp>
      <p:sp>
        <p:nvSpPr>
          <p:cNvPr id="14" name="Rectangle 13"/>
          <p:cNvSpPr/>
          <p:nvPr/>
        </p:nvSpPr>
        <p:spPr>
          <a:xfrm>
            <a:off x="2036625" y="2503624"/>
            <a:ext cx="1317206" cy="523220"/>
          </a:xfrm>
          <a:prstGeom prst="rect">
            <a:avLst/>
          </a:prstGeom>
        </p:spPr>
        <p:txBody>
          <a:bodyPr wrap="square">
            <a:spAutoFit/>
          </a:bodyPr>
          <a:lstStyle/>
          <a:p>
            <a:pPr algn="ctr"/>
            <a:r>
              <a:rPr lang="lv-LV" sz="1400" dirty="0">
                <a:latin typeface="Verdana" panose="020B0604030504040204" pitchFamily="34" charset="0"/>
                <a:ea typeface="Verdana" panose="020B0604030504040204" pitchFamily="34" charset="0"/>
                <a:cs typeface="Verdana" panose="020B0604030504040204" pitchFamily="34" charset="0"/>
              </a:rPr>
              <a:t>līdz 15.03.2017.</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4431098" y="3215800"/>
            <a:ext cx="1350050" cy="338554"/>
          </a:xfrm>
          <a:prstGeom prst="rect">
            <a:avLst/>
          </a:prstGeom>
        </p:spPr>
        <p:txBody>
          <a:bodyPr wrap="none">
            <a:spAutoFit/>
          </a:bodyPr>
          <a:lstStyle/>
          <a:p>
            <a:r>
              <a:rPr lang="lv-LV" sz="1600" b="1" dirty="0">
                <a:latin typeface="Verdana" panose="020B0604030504040204" pitchFamily="34" charset="0"/>
                <a:ea typeface="Verdana" panose="020B0604030504040204" pitchFamily="34" charset="0"/>
                <a:cs typeface="Verdana" panose="020B0604030504040204" pitchFamily="34" charset="0"/>
              </a:rPr>
              <a:t>uzdevums</a:t>
            </a:r>
            <a:endParaRPr lang="en-GB" sz="1600" b="1" dirty="0">
              <a:latin typeface="Verdana" panose="020B0604030504040204" pitchFamily="34" charset="0"/>
              <a:ea typeface="Verdana" panose="020B0604030504040204" pitchFamily="34" charset="0"/>
              <a:cs typeface="Verdana" panose="020B0604030504040204" pitchFamily="34" charset="0"/>
            </a:endParaRPr>
          </a:p>
        </p:txBody>
      </p:sp>
      <p:cxnSp>
        <p:nvCxnSpPr>
          <p:cNvPr id="25" name="Straight Arrow Connector 24"/>
          <p:cNvCxnSpPr>
            <a:cxnSpLocks/>
            <a:stCxn id="18" idx="2"/>
          </p:cNvCxnSpPr>
          <p:nvPr/>
        </p:nvCxnSpPr>
        <p:spPr>
          <a:xfrm>
            <a:off x="5916410" y="2954972"/>
            <a:ext cx="0" cy="73549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253748" y="2083473"/>
            <a:ext cx="1002197" cy="338554"/>
          </a:xfrm>
          <a:prstGeom prst="rect">
            <a:avLst/>
          </a:prstGeom>
        </p:spPr>
        <p:txBody>
          <a:bodyPr wrap="none">
            <a:spAutoFit/>
          </a:bodyPr>
          <a:lstStyle/>
          <a:p>
            <a:r>
              <a:rPr lang="lv-LV" sz="1600" b="1" dirty="0">
                <a:latin typeface="Verdana" panose="020B0604030504040204" pitchFamily="34" charset="0"/>
                <a:ea typeface="Verdana" panose="020B0604030504040204" pitchFamily="34" charset="0"/>
                <a:cs typeface="Verdana" panose="020B0604030504040204" pitchFamily="34" charset="0"/>
              </a:rPr>
              <a:t>izveido</a:t>
            </a:r>
            <a:endParaRPr lang="en-GB" sz="1600" b="1" dirty="0">
              <a:latin typeface="Verdana" panose="020B0604030504040204" pitchFamily="34" charset="0"/>
              <a:ea typeface="Verdana" panose="020B0604030504040204" pitchFamily="34" charset="0"/>
              <a:cs typeface="Verdana" panose="020B0604030504040204" pitchFamily="34" charset="0"/>
            </a:endParaRPr>
          </a:p>
        </p:txBody>
      </p:sp>
      <p:sp>
        <p:nvSpPr>
          <p:cNvPr id="30" name="Rectangle 29"/>
          <p:cNvSpPr/>
          <p:nvPr/>
        </p:nvSpPr>
        <p:spPr>
          <a:xfrm>
            <a:off x="6029437" y="3215800"/>
            <a:ext cx="2262516" cy="307777"/>
          </a:xfrm>
          <a:prstGeom prst="rect">
            <a:avLst/>
          </a:prstGeom>
        </p:spPr>
        <p:txBody>
          <a:bodyPr wrap="square">
            <a:spAutoFit/>
          </a:bodyPr>
          <a:lstStyle/>
          <a:p>
            <a:r>
              <a:rPr lang="lv-LV" sz="1400" dirty="0">
                <a:latin typeface="Verdana" panose="020B0604030504040204" pitchFamily="34" charset="0"/>
                <a:ea typeface="Verdana" panose="020B0604030504040204" pitchFamily="34" charset="0"/>
                <a:cs typeface="Verdana" panose="020B0604030504040204" pitchFamily="34" charset="0"/>
              </a:rPr>
              <a:t>līdz 31.01.2017.</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16" name="Title 1"/>
          <p:cNvSpPr txBox="1">
            <a:spLocks/>
          </p:cNvSpPr>
          <p:nvPr/>
        </p:nvSpPr>
        <p:spPr bwMode="auto">
          <a:xfrm>
            <a:off x="2130706" y="409110"/>
            <a:ext cx="670849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800" dirty="0"/>
              <a:t>Konceptuāli jaunas skolotāju izglītības sistēmas izveide</a:t>
            </a:r>
          </a:p>
        </p:txBody>
      </p:sp>
      <p:sp>
        <p:nvSpPr>
          <p:cNvPr id="18" name="Rectangle 17"/>
          <p:cNvSpPr/>
          <p:nvPr/>
        </p:nvSpPr>
        <p:spPr>
          <a:xfrm>
            <a:off x="3374619" y="1877754"/>
            <a:ext cx="5083581" cy="1077218"/>
          </a:xfrm>
          <a:prstGeom prst="rect">
            <a:avLst/>
          </a:prstGeom>
          <a:solidFill>
            <a:schemeClr val="bg1">
              <a:lumMod val="85000"/>
              <a:alpha val="30196"/>
            </a:schemeClr>
          </a:solidFill>
          <a:ln>
            <a:noFill/>
          </a:ln>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lv-LV" sz="1600" b="1" dirty="0">
                <a:latin typeface="Verdana" panose="020B0604030504040204" pitchFamily="34" charset="0"/>
                <a:ea typeface="Verdana" panose="020B0604030504040204" pitchFamily="34" charset="0"/>
                <a:cs typeface="Verdana" panose="020B0604030504040204" pitchFamily="34" charset="0"/>
              </a:rPr>
              <a:t>Darba grupa:</a:t>
            </a:r>
          </a:p>
          <a:p>
            <a:pPr algn="ctr"/>
            <a:endParaRPr lang="lv-LV" sz="1600" b="1" dirty="0">
              <a:latin typeface="Verdana" panose="020B0604030504040204" pitchFamily="34" charset="0"/>
              <a:ea typeface="Verdana" panose="020B0604030504040204" pitchFamily="34" charset="0"/>
              <a:cs typeface="Verdana" panose="020B0604030504040204" pitchFamily="34" charset="0"/>
            </a:endParaRPr>
          </a:p>
          <a:p>
            <a:pPr algn="ctr"/>
            <a:r>
              <a:rPr lang="lv-LV" sz="1600" dirty="0">
                <a:latin typeface="Verdana" panose="020B0604030504040204" pitchFamily="34" charset="0"/>
                <a:ea typeface="Verdana" panose="020B0604030504040204" pitchFamily="34" charset="0"/>
                <a:cs typeface="Verdana" panose="020B0604030504040204" pitchFamily="34" charset="0"/>
              </a:rPr>
              <a:t>IZM, KM, LU, DU, LiepU, RTA, JVLMA, </a:t>
            </a:r>
            <a:r>
              <a:rPr lang="lv-LV" sz="1600" dirty="0" smtClean="0">
                <a:latin typeface="Verdana" panose="020B0604030504040204" pitchFamily="34" charset="0"/>
                <a:ea typeface="Verdana" panose="020B0604030504040204" pitchFamily="34" charset="0"/>
                <a:cs typeface="Verdana" panose="020B0604030504040204" pitchFamily="34" charset="0"/>
              </a:rPr>
              <a:t>LSA, AIP un Iespējamā </a:t>
            </a:r>
            <a:r>
              <a:rPr lang="lv-LV" sz="1600" dirty="0">
                <a:latin typeface="Verdana" panose="020B0604030504040204" pitchFamily="34" charset="0"/>
                <a:ea typeface="Verdana" panose="020B0604030504040204" pitchFamily="34" charset="0"/>
                <a:cs typeface="Verdana" panose="020B0604030504040204" pitchFamily="34" charset="0"/>
              </a:rPr>
              <a:t>misija</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cxnSp>
        <p:nvCxnSpPr>
          <p:cNvPr id="20" name="Straight Arrow Connector 19"/>
          <p:cNvCxnSpPr>
            <a:cxnSpLocks/>
            <a:endCxn id="18" idx="1"/>
          </p:cNvCxnSpPr>
          <p:nvPr/>
        </p:nvCxnSpPr>
        <p:spPr>
          <a:xfrm>
            <a:off x="2015837" y="2416363"/>
            <a:ext cx="135878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00100" y="2247086"/>
            <a:ext cx="1215738" cy="369332"/>
          </a:xfrm>
          <a:prstGeom prst="rect">
            <a:avLst/>
          </a:prstGeom>
          <a:solidFill>
            <a:srgbClr val="66478B"/>
          </a:solidFill>
          <a:ln>
            <a:noFill/>
          </a:ln>
        </p:spPr>
        <p:txBody>
          <a:bodyPr wrap="square" anchor="ctr">
            <a:spAutoFit/>
          </a:bodyPr>
          <a:lstStyle/>
          <a:p>
            <a:pPr algn="ctr"/>
            <a:r>
              <a:rPr lang="lv-LV" sz="1800" b="1" dirty="0">
                <a:solidFill>
                  <a:schemeClr val="bg1"/>
                </a:solidFill>
                <a:latin typeface="Verdana" panose="020B0604030504040204" pitchFamily="34" charset="0"/>
                <a:ea typeface="Verdana" panose="020B0604030504040204" pitchFamily="34" charset="0"/>
                <a:cs typeface="Verdana" panose="020B0604030504040204" pitchFamily="34" charset="0"/>
              </a:rPr>
              <a:t>IZM</a:t>
            </a:r>
            <a:endParaRPr lang="lv-LV"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p:nvSpPr>
        <p:spPr>
          <a:xfrm>
            <a:off x="583267" y="3657334"/>
            <a:ext cx="7874933" cy="1261884"/>
          </a:xfrm>
          <a:prstGeom prst="rect">
            <a:avLst/>
          </a:prstGeom>
          <a:solidFill>
            <a:schemeClr val="bg1">
              <a:lumMod val="85000"/>
              <a:alpha val="30196"/>
            </a:schemeClr>
          </a:solidFill>
          <a:ln>
            <a:noFill/>
          </a:ln>
        </p:spPr>
        <p:style>
          <a:lnRef idx="2">
            <a:schemeClr val="dk1"/>
          </a:lnRef>
          <a:fillRef idx="1">
            <a:schemeClr val="lt1"/>
          </a:fillRef>
          <a:effectRef idx="0">
            <a:schemeClr val="dk1"/>
          </a:effectRef>
          <a:fontRef idx="minor">
            <a:schemeClr val="dk1"/>
          </a:fontRef>
        </p:style>
        <p:txBody>
          <a:bodyPr wrap="square" anchor="ctr">
            <a:spAutoFit/>
          </a:bodyPr>
          <a:lstStyle/>
          <a:p>
            <a:pPr algn="just"/>
            <a:r>
              <a:rPr lang="lv-LV" sz="1600" b="1" dirty="0">
                <a:solidFill>
                  <a:schemeClr val="tx1"/>
                </a:solidFill>
                <a:latin typeface="Verdana" panose="020B0604030504040204" pitchFamily="34" charset="0"/>
                <a:ea typeface="Verdana" panose="020B0604030504040204" pitchFamily="34" charset="0"/>
                <a:cs typeface="Verdana" panose="020B0604030504040204" pitchFamily="34" charset="0"/>
              </a:rPr>
              <a:t>Sagatavo priekšlikumus konceptuāli jaunas kompetencēs balstītas, izglītības prasībām atbilstošas skolotāju izglītības nodrošināšanai, </a:t>
            </a:r>
            <a:r>
              <a:rPr lang="lv-LV"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lv-LV" sz="1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t.sk</a:t>
            </a:r>
            <a:r>
              <a:rPr lang="lv-LV" sz="1400" i="1" dirty="0">
                <a:solidFill>
                  <a:schemeClr val="tx1"/>
                </a:solidFill>
                <a:latin typeface="Verdana" panose="020B0604030504040204" pitchFamily="34" charset="0"/>
                <a:ea typeface="Verdana" panose="020B0604030504040204" pitchFamily="34" charset="0"/>
                <a:cs typeface="Verdana" panose="020B0604030504040204" pitchFamily="34" charset="0"/>
              </a:rPr>
              <a:t>. par nozaru ekspertu padomes izveidi, jauna skolotāja profesijas standarta izstrādi un sistēmu, kas nodrošina kvalitatīvas un modernas izglītības un akadēmisko resursu pieejamību visās augstskolās, kas sagatavo </a:t>
            </a:r>
            <a:r>
              <a:rPr lang="lv-LV" sz="14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skolotājus)</a:t>
            </a:r>
            <a:endParaRPr lang="en-GB" sz="14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p:nvSpPr>
        <p:spPr>
          <a:xfrm>
            <a:off x="583266" y="5063536"/>
            <a:ext cx="7874933" cy="1169551"/>
          </a:xfrm>
          <a:prstGeom prst="rect">
            <a:avLst/>
          </a:prstGeom>
          <a:solidFill>
            <a:schemeClr val="bg1">
              <a:lumMod val="85000"/>
              <a:alpha val="30196"/>
            </a:schemeClr>
          </a:solidFill>
          <a:ln>
            <a:noFill/>
          </a:ln>
        </p:spPr>
        <p:style>
          <a:lnRef idx="2">
            <a:schemeClr val="dk1"/>
          </a:lnRef>
          <a:fillRef idx="1">
            <a:schemeClr val="lt1"/>
          </a:fillRef>
          <a:effectRef idx="0">
            <a:schemeClr val="dk1"/>
          </a:effectRef>
          <a:fontRef idx="minor">
            <a:schemeClr val="dk1"/>
          </a:fontRef>
        </p:style>
        <p:txBody>
          <a:bodyPr wrap="square" anchor="ctr">
            <a:spAutoFit/>
          </a:bodyPr>
          <a:lstStyle/>
          <a:p>
            <a:pPr algn="just"/>
            <a:r>
              <a:rPr lang="lv-LV" sz="1400" b="1" dirty="0">
                <a:solidFill>
                  <a:schemeClr val="tx1"/>
                </a:solidFill>
                <a:latin typeface="Verdana" panose="020B0604030504040204" pitchFamily="34" charset="0"/>
                <a:ea typeface="Verdana" panose="020B0604030504040204" pitchFamily="34" charset="0"/>
                <a:cs typeface="Verdana" panose="020B0604030504040204" pitchFamily="34" charset="0"/>
              </a:rPr>
              <a:t>Kompetences: </a:t>
            </a:r>
            <a:r>
              <a:rPr lang="lv-LV"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Valoda; Sociālā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un p</a:t>
            </a:r>
            <a:r>
              <a:rPr lang="lv-LV"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ilsoniskā;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Kultūras un mākslas izpratne; Matemātika un datorzinātnes; Dabaszinātņu un </a:t>
            </a:r>
            <a:r>
              <a:rPr lang="lv-LV"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inženierzinātņu;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Veselības un fiziskās aktivitātes; Kritiskā domāšana un uzdevumu risināšana</a:t>
            </a:r>
            <a:r>
              <a:rPr lang="lv-LV"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Jaunrade, pašiniciatīva un uzņēmējspēja; Digitālā un mediju; Pašizziņa, pašvadība un mācīšanās mācīties; </a:t>
            </a:r>
            <a:r>
              <a:rPr lang="lv-LV"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Sadarbība un </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līdzdalība.</a:t>
            </a:r>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7422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8340653" y="5968458"/>
            <a:ext cx="498547" cy="304800"/>
          </a:xfrm>
        </p:spPr>
        <p:txBody>
          <a:bodyPr/>
          <a:lstStyle/>
          <a:p>
            <a:fld id="{2A7A2D14-D4ED-4D20-9591-109C52ACFD9F}" type="slidenum">
              <a:rPr lang="en-US" altLang="lv-LV" smtClean="0"/>
              <a:pPr/>
              <a:t>17</a:t>
            </a:fld>
            <a:endParaRPr lang="en-US" altLang="lv-LV" dirty="0"/>
          </a:p>
        </p:txBody>
      </p:sp>
      <p:sp>
        <p:nvSpPr>
          <p:cNvPr id="17" name="Freeform: Shape 16"/>
          <p:cNvSpPr/>
          <p:nvPr/>
        </p:nvSpPr>
        <p:spPr>
          <a:xfrm>
            <a:off x="3199391" y="2763528"/>
            <a:ext cx="1076198" cy="585667"/>
          </a:xfrm>
          <a:custGeom>
            <a:avLst/>
            <a:gdLst>
              <a:gd name="connsiteX0" fmla="*/ 0 w 1178129"/>
              <a:gd name="connsiteY0" fmla="*/ 0 h 585666"/>
              <a:gd name="connsiteX1" fmla="*/ 1178129 w 1178129"/>
              <a:gd name="connsiteY1" fmla="*/ 0 h 585666"/>
              <a:gd name="connsiteX2" fmla="*/ 1178129 w 1178129"/>
              <a:gd name="connsiteY2" fmla="*/ 585666 h 585666"/>
              <a:gd name="connsiteX3" fmla="*/ 0 w 1178129"/>
              <a:gd name="connsiteY3" fmla="*/ 585666 h 585666"/>
              <a:gd name="connsiteX4" fmla="*/ 0 w 1178129"/>
              <a:gd name="connsiteY4" fmla="*/ 0 h 58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129" h="585666">
                <a:moveTo>
                  <a:pt x="1178129" y="0"/>
                </a:moveTo>
                <a:lnTo>
                  <a:pt x="0" y="0"/>
                </a:lnTo>
                <a:lnTo>
                  <a:pt x="0" y="585666"/>
                </a:lnTo>
                <a:lnTo>
                  <a:pt x="1178129" y="585666"/>
                </a:lnTo>
                <a:lnTo>
                  <a:pt x="1178129"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1" tIns="71121" rIns="71120" bIns="71120" numCol="1" spcCol="1270" anchor="b" anchorCtr="0">
            <a:noAutofit/>
          </a:bodyPr>
          <a:lstStyle/>
          <a:p>
            <a:pPr marL="0" lvl="0" indent="0" algn="ctr" defTabSz="444500">
              <a:spcBef>
                <a:spcPct val="0"/>
              </a:spcBef>
              <a:spcAft>
                <a:spcPts val="0"/>
              </a:spcAft>
              <a:buNone/>
            </a:pPr>
            <a:r>
              <a:rPr lang="lv-LV" sz="1000" kern="1200" dirty="0">
                <a:latin typeface="Verdana" panose="020B0604030504040204" pitchFamily="34" charset="0"/>
                <a:ea typeface="Verdana" panose="020B0604030504040204" pitchFamily="34" charset="0"/>
                <a:cs typeface="Verdana" panose="020B0604030504040204" pitchFamily="34" charset="0"/>
              </a:rPr>
              <a:t>MK lēmums par RPIVA reorganizāciju</a:t>
            </a:r>
          </a:p>
          <a:p>
            <a:pPr lvl="0" algn="ctr" defTabSz="444500">
              <a:spcAft>
                <a:spcPts val="0"/>
              </a:spcAft>
            </a:pPr>
            <a:r>
              <a:rPr lang="lv-LV" sz="1000" b="1" dirty="0">
                <a:latin typeface="Verdana" panose="020B0604030504040204" pitchFamily="34" charset="0"/>
                <a:ea typeface="Verdana" panose="020B0604030504040204" pitchFamily="34" charset="0"/>
                <a:cs typeface="Verdana" panose="020B0604030504040204" pitchFamily="34" charset="0"/>
              </a:rPr>
              <a:t>03.2017.</a:t>
            </a:r>
            <a:endParaRPr lang="lv-LV" sz="10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9" name="Freeform: Shape 18"/>
          <p:cNvSpPr/>
          <p:nvPr/>
        </p:nvSpPr>
        <p:spPr>
          <a:xfrm>
            <a:off x="4294576" y="2630813"/>
            <a:ext cx="1088731" cy="718382"/>
          </a:xfrm>
          <a:custGeom>
            <a:avLst/>
            <a:gdLst>
              <a:gd name="connsiteX0" fmla="*/ 0 w 1125560"/>
              <a:gd name="connsiteY0" fmla="*/ 0 h 849984"/>
              <a:gd name="connsiteX1" fmla="*/ 1125560 w 1125560"/>
              <a:gd name="connsiteY1" fmla="*/ 0 h 849984"/>
              <a:gd name="connsiteX2" fmla="*/ 1125560 w 1125560"/>
              <a:gd name="connsiteY2" fmla="*/ 849984 h 849984"/>
              <a:gd name="connsiteX3" fmla="*/ 0 w 1125560"/>
              <a:gd name="connsiteY3" fmla="*/ 849984 h 849984"/>
              <a:gd name="connsiteX4" fmla="*/ 0 w 1125560"/>
              <a:gd name="connsiteY4" fmla="*/ 0 h 849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560" h="849984">
                <a:moveTo>
                  <a:pt x="1125560" y="0"/>
                </a:moveTo>
                <a:lnTo>
                  <a:pt x="0" y="0"/>
                </a:lnTo>
                <a:lnTo>
                  <a:pt x="0" y="849984"/>
                </a:lnTo>
                <a:lnTo>
                  <a:pt x="1125560" y="849984"/>
                </a:lnTo>
                <a:lnTo>
                  <a:pt x="112556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1" numCol="1" spcCol="1270" anchor="t" anchorCtr="0">
            <a:noAutofit/>
          </a:bodyPr>
          <a:lstStyle/>
          <a:p>
            <a:pPr marL="0" lvl="0" indent="0" algn="ctr" defTabSz="444500">
              <a:spcBef>
                <a:spcPct val="0"/>
              </a:spcBef>
              <a:spcAft>
                <a:spcPts val="0"/>
              </a:spcAft>
              <a:buNone/>
            </a:pPr>
            <a:r>
              <a:rPr lang="lv-LV" sz="1000" kern="1200" dirty="0">
                <a:latin typeface="Verdana" panose="020B0604030504040204" pitchFamily="34" charset="0"/>
                <a:ea typeface="Verdana" panose="020B0604030504040204" pitchFamily="34" charset="0"/>
                <a:cs typeface="Verdana" panose="020B0604030504040204" pitchFamily="34" charset="0"/>
              </a:rPr>
              <a:t>Programmas</a:t>
            </a:r>
            <a:r>
              <a:rPr lang="lv-LV" sz="1000" b="1" kern="1200" dirty="0">
                <a:latin typeface="Verdana" panose="020B0604030504040204" pitchFamily="34" charset="0"/>
                <a:ea typeface="Verdana" panose="020B0604030504040204" pitchFamily="34" charset="0"/>
                <a:cs typeface="Verdana" panose="020B0604030504040204" pitchFamily="34" charset="0"/>
              </a:rPr>
              <a:t> pārņem LU, </a:t>
            </a:r>
            <a:r>
              <a:rPr lang="lv-LV" sz="1000" b="1" kern="1200" dirty="0" smtClean="0">
                <a:latin typeface="Verdana" panose="020B0604030504040204" pitchFamily="34" charset="0"/>
                <a:ea typeface="Verdana" panose="020B0604030504040204" pitchFamily="34" charset="0"/>
                <a:cs typeface="Verdana" panose="020B0604030504040204" pitchFamily="34" charset="0"/>
              </a:rPr>
              <a:t>JVLMA</a:t>
            </a:r>
            <a:endParaRPr lang="lv-LV" sz="1000" kern="1200" dirty="0">
              <a:latin typeface="Verdana" panose="020B0604030504040204" pitchFamily="34" charset="0"/>
              <a:ea typeface="Verdana" panose="020B0604030504040204" pitchFamily="34" charset="0"/>
              <a:cs typeface="Verdana" panose="020B0604030504040204" pitchFamily="34" charset="0"/>
            </a:endParaRPr>
          </a:p>
          <a:p>
            <a:pPr lvl="0" algn="ctr" defTabSz="444500">
              <a:spcAft>
                <a:spcPts val="0"/>
              </a:spcAft>
            </a:pPr>
            <a:r>
              <a:rPr lang="lv-LV" sz="1000" b="1" dirty="0">
                <a:latin typeface="Verdana" panose="020B0604030504040204" pitchFamily="34" charset="0"/>
                <a:ea typeface="Verdana" panose="020B0604030504040204" pitchFamily="34" charset="0"/>
                <a:cs typeface="Verdana" panose="020B0604030504040204" pitchFamily="34" charset="0"/>
              </a:rPr>
              <a:t>09.2017.</a:t>
            </a:r>
            <a:endParaRPr lang="lv-LV" sz="1000" b="1" kern="1200" dirty="0">
              <a:latin typeface="Verdana" panose="020B0604030504040204" pitchFamily="34" charset="0"/>
              <a:ea typeface="Verdana" panose="020B0604030504040204" pitchFamily="34" charset="0"/>
              <a:cs typeface="Verdana" panose="020B0604030504040204" pitchFamily="34" charset="0"/>
            </a:endParaRPr>
          </a:p>
        </p:txBody>
      </p:sp>
      <p:sp>
        <p:nvSpPr>
          <p:cNvPr id="23" name="Freeform: Shape 22"/>
          <p:cNvSpPr/>
          <p:nvPr/>
        </p:nvSpPr>
        <p:spPr>
          <a:xfrm>
            <a:off x="5070672" y="3678481"/>
            <a:ext cx="1133406" cy="687093"/>
          </a:xfrm>
          <a:custGeom>
            <a:avLst/>
            <a:gdLst>
              <a:gd name="connsiteX0" fmla="*/ 0 w 1133406"/>
              <a:gd name="connsiteY0" fmla="*/ 0 h 432447"/>
              <a:gd name="connsiteX1" fmla="*/ 1133406 w 1133406"/>
              <a:gd name="connsiteY1" fmla="*/ 0 h 432447"/>
              <a:gd name="connsiteX2" fmla="*/ 1133406 w 1133406"/>
              <a:gd name="connsiteY2" fmla="*/ 432447 h 432447"/>
              <a:gd name="connsiteX3" fmla="*/ 0 w 1133406"/>
              <a:gd name="connsiteY3" fmla="*/ 432447 h 432447"/>
              <a:gd name="connsiteX4" fmla="*/ 0 w 1133406"/>
              <a:gd name="connsiteY4" fmla="*/ 0 h 432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06" h="432447">
                <a:moveTo>
                  <a:pt x="0" y="0"/>
                </a:moveTo>
                <a:lnTo>
                  <a:pt x="1133406" y="0"/>
                </a:lnTo>
                <a:lnTo>
                  <a:pt x="1133406" y="432447"/>
                </a:lnTo>
                <a:lnTo>
                  <a:pt x="0" y="4324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algn="ctr" defTabSz="444500">
              <a:spcAft>
                <a:spcPts val="0"/>
              </a:spcAft>
            </a:pPr>
            <a:r>
              <a:rPr lang="lv-LV" sz="1000" b="1" dirty="0">
                <a:latin typeface="Verdana" panose="020B0604030504040204" pitchFamily="34" charset="0"/>
                <a:ea typeface="Verdana" panose="020B0604030504040204" pitchFamily="34" charset="0"/>
                <a:cs typeface="Verdana" panose="020B0604030504040204" pitchFamily="34" charset="0"/>
              </a:rPr>
              <a:t>2018.	</a:t>
            </a:r>
          </a:p>
          <a:p>
            <a:pPr marL="0" lvl="0" indent="0" algn="ctr" defTabSz="444500">
              <a:spcBef>
                <a:spcPct val="0"/>
              </a:spcBef>
              <a:spcAft>
                <a:spcPts val="0"/>
              </a:spcAft>
              <a:buNone/>
            </a:pPr>
            <a:r>
              <a:rPr lang="lv-LV" sz="1000" kern="1200" dirty="0">
                <a:latin typeface="Verdana" panose="020B0604030504040204" pitchFamily="34" charset="0"/>
                <a:ea typeface="Verdana" panose="020B0604030504040204" pitchFamily="34" charset="0"/>
                <a:cs typeface="Verdana" panose="020B0604030504040204" pitchFamily="34" charset="0"/>
              </a:rPr>
              <a:t>Programmu</a:t>
            </a:r>
            <a:r>
              <a:rPr lang="lv-LV" sz="1000" b="1" kern="1200" dirty="0">
                <a:latin typeface="Verdana" panose="020B0604030504040204" pitchFamily="34" charset="0"/>
                <a:ea typeface="Verdana" panose="020B0604030504040204" pitchFamily="34" charset="0"/>
                <a:cs typeface="Verdana" panose="020B0604030504040204" pitchFamily="34" charset="0"/>
              </a:rPr>
              <a:t> sagatavošana akreditācijai</a:t>
            </a:r>
          </a:p>
        </p:txBody>
      </p:sp>
      <p:sp>
        <p:nvSpPr>
          <p:cNvPr id="22" name="Rectangle 21"/>
          <p:cNvSpPr/>
          <p:nvPr/>
        </p:nvSpPr>
        <p:spPr>
          <a:xfrm>
            <a:off x="2213328" y="2536352"/>
            <a:ext cx="1094270" cy="8128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lvl="0" algn="ctr" defTabSz="444500">
              <a:spcBef>
                <a:spcPct val="0"/>
              </a:spcBef>
              <a:spcAft>
                <a:spcPts val="0"/>
              </a:spcAft>
            </a:pPr>
            <a:r>
              <a:rPr lang="lv-LV" sz="1000" dirty="0">
                <a:latin typeface="Verdana" panose="020B0604030504040204" pitchFamily="34" charset="0"/>
                <a:ea typeface="Verdana" panose="020B0604030504040204" pitchFamily="34" charset="0"/>
                <a:cs typeface="Verdana" panose="020B0604030504040204" pitchFamily="34" charset="0"/>
              </a:rPr>
              <a:t>K</a:t>
            </a:r>
            <a:r>
              <a:rPr lang="lv-LV" sz="1000" kern="1200" dirty="0">
                <a:latin typeface="Verdana" panose="020B0604030504040204" pitchFamily="34" charset="0"/>
                <a:ea typeface="Verdana" panose="020B0604030504040204" pitchFamily="34" charset="0"/>
                <a:cs typeface="Verdana" panose="020B0604030504040204" pitchFamily="34" charset="0"/>
              </a:rPr>
              <a:t>onsultācijas MK rīkojuma projekta sagatavošanai</a:t>
            </a:r>
          </a:p>
          <a:p>
            <a:pPr lvl="0" algn="ctr" defTabSz="444500">
              <a:spcAft>
                <a:spcPts val="0"/>
              </a:spcAft>
            </a:pPr>
            <a:r>
              <a:rPr lang="lv-LV" sz="1000" b="1" dirty="0">
                <a:latin typeface="Verdana" panose="020B0604030504040204" pitchFamily="34" charset="0"/>
                <a:ea typeface="Verdana" panose="020B0604030504040204" pitchFamily="34" charset="0"/>
                <a:cs typeface="Verdana" panose="020B0604030504040204" pitchFamily="34" charset="0"/>
              </a:rPr>
              <a:t>01.2017.</a:t>
            </a:r>
            <a:endParaRPr lang="lv-LV" sz="10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p:nvSpPr>
        <p:spPr>
          <a:xfrm>
            <a:off x="6291749" y="3678481"/>
            <a:ext cx="994327" cy="6129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algn="ctr" defTabSz="444500">
              <a:spcAft>
                <a:spcPts val="0"/>
              </a:spcAft>
            </a:pPr>
            <a:r>
              <a:rPr lang="lv-LV" sz="1000" b="1" dirty="0">
                <a:latin typeface="Verdana" panose="020B0604030504040204" pitchFamily="34" charset="0"/>
                <a:ea typeface="Verdana" panose="020B0604030504040204" pitchFamily="34" charset="0"/>
                <a:cs typeface="Verdana" panose="020B0604030504040204" pitchFamily="34" charset="0"/>
              </a:rPr>
              <a:t>2019.</a:t>
            </a:r>
          </a:p>
          <a:p>
            <a:pPr lvl="0" algn="ctr" defTabSz="444500">
              <a:spcBef>
                <a:spcPct val="0"/>
              </a:spcBef>
              <a:spcAft>
                <a:spcPts val="0"/>
              </a:spcAft>
            </a:pPr>
            <a:r>
              <a:rPr lang="lv-LV" sz="1000" kern="1200" dirty="0">
                <a:latin typeface="Verdana" panose="020B0604030504040204" pitchFamily="34" charset="0"/>
                <a:ea typeface="Verdana" panose="020B0604030504040204" pitchFamily="34" charset="0"/>
                <a:cs typeface="Verdana" panose="020B0604030504040204" pitchFamily="34" charset="0"/>
              </a:rPr>
              <a:t>Programmu</a:t>
            </a:r>
            <a:r>
              <a:rPr lang="lv-LV" sz="1000" b="1" kern="1200" dirty="0">
                <a:latin typeface="Verdana" panose="020B0604030504040204" pitchFamily="34" charset="0"/>
                <a:ea typeface="Verdana" panose="020B0604030504040204" pitchFamily="34" charset="0"/>
                <a:cs typeface="Verdana" panose="020B0604030504040204" pitchFamily="34" charset="0"/>
              </a:rPr>
              <a:t> akreditācija</a:t>
            </a:r>
          </a:p>
        </p:txBody>
      </p:sp>
      <p:sp>
        <p:nvSpPr>
          <p:cNvPr id="31" name="TextBox 30"/>
          <p:cNvSpPr txBox="1"/>
          <p:nvPr/>
        </p:nvSpPr>
        <p:spPr>
          <a:xfrm>
            <a:off x="436098" y="3021043"/>
            <a:ext cx="1620518" cy="1200329"/>
          </a:xfrm>
          <a:prstGeom prst="rect">
            <a:avLst/>
          </a:prstGeom>
          <a:noFill/>
        </p:spPr>
        <p:txBody>
          <a:bodyPr wrap="square" rtlCol="0">
            <a:spAutoFit/>
          </a:bodyPr>
          <a:lstStyle/>
          <a:p>
            <a:pPr lvl="0" algn="ctr" defTabSz="444500">
              <a:lnSpc>
                <a:spcPct val="90000"/>
              </a:lnSpc>
              <a:spcAft>
                <a:spcPct val="35000"/>
              </a:spcAft>
            </a:pPr>
            <a:r>
              <a:rPr lang="lv-LV" sz="1600" b="1" dirty="0">
                <a:latin typeface="Verdana" panose="020B0604030504040204" pitchFamily="34" charset="0"/>
                <a:ea typeface="Verdana" panose="020B0604030504040204" pitchFamily="34" charset="0"/>
                <a:cs typeface="Verdana" panose="020B0604030504040204" pitchFamily="34" charset="0"/>
              </a:rPr>
              <a:t>55 </a:t>
            </a:r>
            <a:r>
              <a:rPr lang="lv-LV" sz="1600" dirty="0">
                <a:latin typeface="Verdana" panose="020B0604030504040204" pitchFamily="34" charset="0"/>
                <a:ea typeface="Verdana" panose="020B0604030504040204" pitchFamily="34" charset="0"/>
                <a:cs typeface="Verdana" panose="020B0604030504040204" pitchFamily="34" charset="0"/>
              </a:rPr>
              <a:t>izglītības studiju programmas Rīgā un reģionos </a:t>
            </a:r>
          </a:p>
        </p:txBody>
      </p:sp>
      <p:sp>
        <p:nvSpPr>
          <p:cNvPr id="33" name="TextBox 32"/>
          <p:cNvSpPr txBox="1"/>
          <p:nvPr/>
        </p:nvSpPr>
        <p:spPr>
          <a:xfrm>
            <a:off x="7422977" y="2810247"/>
            <a:ext cx="1608481" cy="1643527"/>
          </a:xfrm>
          <a:prstGeom prst="rect">
            <a:avLst/>
          </a:prstGeom>
          <a:noFill/>
        </p:spPr>
        <p:txBody>
          <a:bodyPr wrap="square" rtlCol="0">
            <a:spAutoFit/>
          </a:bodyPr>
          <a:lstStyle/>
          <a:p>
            <a:pPr algn="ctr" defTabSz="444500">
              <a:lnSpc>
                <a:spcPct val="90000"/>
              </a:lnSpc>
              <a:spcAft>
                <a:spcPct val="35000"/>
              </a:spcAft>
            </a:pPr>
            <a:r>
              <a:rPr lang="lv-LV" sz="1600" b="1" dirty="0">
                <a:latin typeface="Verdana" panose="020B0604030504040204" pitchFamily="34" charset="0"/>
                <a:ea typeface="Verdana" panose="020B0604030504040204" pitchFamily="34" charset="0"/>
                <a:cs typeface="Verdana" panose="020B0604030504040204" pitchFamily="34" charset="0"/>
              </a:rPr>
              <a:t>~20-30</a:t>
            </a:r>
            <a:r>
              <a:rPr lang="lv-LV" sz="1600" dirty="0">
                <a:latin typeface="Verdana" panose="020B0604030504040204" pitchFamily="34" charset="0"/>
                <a:ea typeface="Verdana" panose="020B0604030504040204" pitchFamily="34" charset="0"/>
                <a:cs typeface="Verdana" panose="020B0604030504040204" pitchFamily="34" charset="0"/>
              </a:rPr>
              <a:t> modernizētas izglītības studiju programmas Rīgā un reģionos </a:t>
            </a:r>
          </a:p>
        </p:txBody>
      </p:sp>
      <p:sp>
        <p:nvSpPr>
          <p:cNvPr id="45" name="Right Brace 44"/>
          <p:cNvSpPr/>
          <p:nvPr/>
        </p:nvSpPr>
        <p:spPr>
          <a:xfrm rot="16200000">
            <a:off x="3647006" y="816416"/>
            <a:ext cx="289177" cy="313852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46" name="Right Brace 45"/>
          <p:cNvSpPr/>
          <p:nvPr/>
        </p:nvSpPr>
        <p:spPr>
          <a:xfrm rot="5400000" flipV="1">
            <a:off x="5749501" y="2848060"/>
            <a:ext cx="227473" cy="29201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47" name="TextBox 46"/>
          <p:cNvSpPr txBox="1"/>
          <p:nvPr/>
        </p:nvSpPr>
        <p:spPr>
          <a:xfrm>
            <a:off x="2307998" y="1934582"/>
            <a:ext cx="2967192" cy="338554"/>
          </a:xfrm>
          <a:prstGeom prst="rect">
            <a:avLst/>
          </a:prstGeom>
          <a:noFill/>
        </p:spPr>
        <p:txBody>
          <a:bodyPr wrap="square" rtlCol="0">
            <a:spAutoFit/>
          </a:bodyPr>
          <a:lstStyle/>
          <a:p>
            <a:pPr algn="ctr"/>
            <a:r>
              <a:rPr lang="lv-LV" sz="1600" b="1" dirty="0">
                <a:latin typeface="Verdana" panose="020B0604030504040204" pitchFamily="34" charset="0"/>
                <a:ea typeface="Verdana" panose="020B0604030504040204" pitchFamily="34" charset="0"/>
                <a:cs typeface="Verdana" panose="020B0604030504040204" pitchFamily="34" charset="0"/>
              </a:rPr>
              <a:t>RPIVA pievienošana LU </a:t>
            </a:r>
          </a:p>
        </p:txBody>
      </p:sp>
      <p:sp>
        <p:nvSpPr>
          <p:cNvPr id="49" name="TextBox 48"/>
          <p:cNvSpPr txBox="1"/>
          <p:nvPr/>
        </p:nvSpPr>
        <p:spPr>
          <a:xfrm>
            <a:off x="4275589" y="4371658"/>
            <a:ext cx="3218893" cy="338554"/>
          </a:xfrm>
          <a:prstGeom prst="rect">
            <a:avLst/>
          </a:prstGeom>
          <a:noFill/>
        </p:spPr>
        <p:txBody>
          <a:bodyPr wrap="square" rtlCol="0">
            <a:spAutoFit/>
          </a:bodyPr>
          <a:lstStyle/>
          <a:p>
            <a:pPr algn="ctr"/>
            <a:r>
              <a:rPr lang="lv-LV" sz="1600" b="1" dirty="0">
                <a:latin typeface="Verdana" panose="020B0604030504040204" pitchFamily="34" charset="0"/>
                <a:ea typeface="Verdana" panose="020B0604030504040204" pitchFamily="34" charset="0"/>
                <a:cs typeface="Verdana" panose="020B0604030504040204" pitchFamily="34" charset="0"/>
              </a:rPr>
              <a:t>Programmu konsolidācija</a:t>
            </a:r>
          </a:p>
        </p:txBody>
      </p:sp>
      <p:sp>
        <p:nvSpPr>
          <p:cNvPr id="54" name="Rectangle 53"/>
          <p:cNvSpPr/>
          <p:nvPr/>
        </p:nvSpPr>
        <p:spPr>
          <a:xfrm>
            <a:off x="227343" y="6226567"/>
            <a:ext cx="8699619" cy="369332"/>
          </a:xfrm>
          <a:prstGeom prst="rect">
            <a:avLst/>
          </a:prstGeom>
          <a:solidFill>
            <a:srgbClr val="00B050"/>
          </a:solid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lv-LV" sz="1800" b="1" dirty="0">
                <a:latin typeface="Verdana" panose="020B0604030504040204" pitchFamily="34" charset="0"/>
                <a:ea typeface="Verdana" panose="020B0604030504040204" pitchFamily="34" charset="0"/>
                <a:cs typeface="Verdana" panose="020B0604030504040204" pitchFamily="34" charset="0"/>
              </a:rPr>
              <a:t>Ik gadus tiek sagatavoti ~ 500 jauni izcili un motivēti skolotāji</a:t>
            </a:r>
            <a:endParaRPr lang="lv-LV" sz="1800" dirty="0">
              <a:latin typeface="Verdana" panose="020B0604030504040204" pitchFamily="34" charset="0"/>
              <a:ea typeface="Verdana" panose="020B0604030504040204" pitchFamily="34" charset="0"/>
              <a:cs typeface="Verdana" panose="020B0604030504040204" pitchFamily="34" charset="0"/>
            </a:endParaRPr>
          </a:p>
        </p:txBody>
      </p:sp>
      <p:sp>
        <p:nvSpPr>
          <p:cNvPr id="8" name="Right Brace 7"/>
          <p:cNvSpPr/>
          <p:nvPr/>
        </p:nvSpPr>
        <p:spPr>
          <a:xfrm rot="5400000">
            <a:off x="4968507" y="2523275"/>
            <a:ext cx="516864" cy="4389204"/>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3" name="TextBox 2"/>
          <p:cNvSpPr txBox="1"/>
          <p:nvPr/>
        </p:nvSpPr>
        <p:spPr>
          <a:xfrm>
            <a:off x="1926201" y="4829229"/>
            <a:ext cx="5534876" cy="584775"/>
          </a:xfrm>
          <a:prstGeom prst="rect">
            <a:avLst/>
          </a:prstGeom>
          <a:noFill/>
        </p:spPr>
        <p:txBody>
          <a:bodyPr wrap="square" rtlCol="0">
            <a:spAutoFit/>
          </a:bodyPr>
          <a:lstStyle/>
          <a:p>
            <a:pPr algn="ctr"/>
            <a:r>
              <a:rPr lang="lv-LV" sz="1600" dirty="0">
                <a:latin typeface="Verdana" panose="020B0604030504040204" pitchFamily="34" charset="0"/>
                <a:ea typeface="Verdana" panose="020B0604030504040204" pitchFamily="34" charset="0"/>
                <a:cs typeface="Verdana" panose="020B0604030504040204" pitchFamily="34" charset="0"/>
              </a:rPr>
              <a:t>Pasākumi konceptuāli jaunas skolotāju izglītības sistēmas attīstībai (SAM 8.2.1., 8.2.2.,8.2.3.) </a:t>
            </a:r>
          </a:p>
        </p:txBody>
      </p:sp>
      <p:sp>
        <p:nvSpPr>
          <p:cNvPr id="29" name="Title 1"/>
          <p:cNvSpPr txBox="1">
            <a:spLocks/>
          </p:cNvSpPr>
          <p:nvPr/>
        </p:nvSpPr>
        <p:spPr bwMode="auto">
          <a:xfrm>
            <a:off x="2130706" y="409110"/>
            <a:ext cx="670849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800" dirty="0"/>
              <a:t>Izglītības studiju programmu konsolidācijas un attīstības laika plāns 2017.-2020.gadam</a:t>
            </a:r>
          </a:p>
        </p:txBody>
      </p:sp>
      <p:cxnSp>
        <p:nvCxnSpPr>
          <p:cNvPr id="9" name="Straight Connector 8"/>
          <p:cNvCxnSpPr>
            <a:cxnSpLocks/>
          </p:cNvCxnSpPr>
          <p:nvPr/>
        </p:nvCxnSpPr>
        <p:spPr>
          <a:xfrm>
            <a:off x="2130706" y="3498037"/>
            <a:ext cx="5219329" cy="0"/>
          </a:xfrm>
          <a:prstGeom prst="line">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579526" y="3348739"/>
            <a:ext cx="298595" cy="298595"/>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Oval 33"/>
          <p:cNvSpPr/>
          <p:nvPr/>
        </p:nvSpPr>
        <p:spPr>
          <a:xfrm>
            <a:off x="3515487" y="3348739"/>
            <a:ext cx="298595" cy="298595"/>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5" name="Oval 34"/>
          <p:cNvSpPr/>
          <p:nvPr/>
        </p:nvSpPr>
        <p:spPr>
          <a:xfrm>
            <a:off x="4697397" y="3348739"/>
            <a:ext cx="298595" cy="298595"/>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6" name="Oval 35"/>
          <p:cNvSpPr/>
          <p:nvPr/>
        </p:nvSpPr>
        <p:spPr>
          <a:xfrm>
            <a:off x="5478610" y="3348739"/>
            <a:ext cx="298595" cy="298595"/>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7" name="Oval 36"/>
          <p:cNvSpPr/>
          <p:nvPr/>
        </p:nvSpPr>
        <p:spPr>
          <a:xfrm>
            <a:off x="6587615" y="3348739"/>
            <a:ext cx="298595" cy="298595"/>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2" name="Rectangle 61"/>
          <p:cNvSpPr/>
          <p:nvPr/>
        </p:nvSpPr>
        <p:spPr>
          <a:xfrm>
            <a:off x="714993" y="5309599"/>
            <a:ext cx="7990857" cy="830997"/>
          </a:xfrm>
          <a:prstGeom prst="rect">
            <a:avLst/>
          </a:prstGeom>
          <a:solidFill>
            <a:schemeClr val="bg1">
              <a:lumMod val="85000"/>
              <a:alpha val="30196"/>
            </a:schemeClr>
          </a:solidFill>
          <a:ln>
            <a:noFill/>
          </a:ln>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lv-LV" sz="1200" dirty="0">
                <a:latin typeface="Verdana" panose="020B0604030504040204" pitchFamily="34" charset="0"/>
                <a:ea typeface="Verdana" panose="020B0604030504040204" pitchFamily="34" charset="0"/>
                <a:cs typeface="Verdana" panose="020B0604030504040204" pitchFamily="34" charset="0"/>
              </a:rPr>
              <a:t>2020.gads: </a:t>
            </a:r>
          </a:p>
          <a:p>
            <a:pPr algn="ctr"/>
            <a:r>
              <a:rPr lang="lv-LV" sz="1200" dirty="0">
                <a:latin typeface="Verdana" panose="020B0604030504040204" pitchFamily="34" charset="0"/>
                <a:ea typeface="Verdana" panose="020B0604030504040204" pitchFamily="34" charset="0"/>
                <a:cs typeface="Verdana" panose="020B0604030504040204" pitchFamily="34" charset="0"/>
              </a:rPr>
              <a:t>LU, DU, LiepU izveidoti moderni izglītības studiju un pētniecības centri</a:t>
            </a:r>
          </a:p>
          <a:p>
            <a:pPr algn="ctr"/>
            <a:r>
              <a:rPr lang="lv-LV" sz="1200" dirty="0">
                <a:latin typeface="Verdana" panose="020B0604030504040204" pitchFamily="34" charset="0"/>
                <a:ea typeface="Verdana" panose="020B0604030504040204" pitchFamily="34" charset="0"/>
                <a:cs typeface="Verdana" panose="020B0604030504040204" pitchFamily="34" charset="0"/>
              </a:rPr>
              <a:t>Reģionos pieejamas nepilna laika studiju programmas</a:t>
            </a:r>
          </a:p>
          <a:p>
            <a:pPr algn="ctr"/>
            <a:r>
              <a:rPr lang="lv-LV" sz="1200" dirty="0">
                <a:latin typeface="Verdana" panose="020B0604030504040204" pitchFamily="34" charset="0"/>
                <a:ea typeface="Verdana" panose="020B0604030504040204" pitchFamily="34" charset="0"/>
                <a:cs typeface="Verdana" panose="020B0604030504040204" pitchFamily="34" charset="0"/>
              </a:rPr>
              <a:t>RTA, LSPA un JVLMA attīstītas speciālās, sporta, mūzikas un deju studijas un pētniecība</a:t>
            </a:r>
          </a:p>
        </p:txBody>
      </p:sp>
    </p:spTree>
    <p:extLst>
      <p:ext uri="{BB962C8B-B14F-4D97-AF65-F5344CB8AC3E}">
        <p14:creationId xmlns:p14="http://schemas.microsoft.com/office/powerpoint/2010/main" val="311598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336" y="2534337"/>
            <a:ext cx="4886074" cy="4209363"/>
          </a:xfrm>
        </p:spPr>
        <p:txBody>
          <a:bodyPr>
            <a:noAutofit/>
          </a:bodyPr>
          <a:lstStyle/>
          <a:p>
            <a:pPr marL="285750" lvl="0" indent="-285750">
              <a:spcBef>
                <a:spcPts val="0"/>
              </a:spcBef>
              <a:spcAft>
                <a:spcPts val="600"/>
              </a:spcAft>
              <a:buClr>
                <a:srgbClr val="00B050"/>
              </a:buClr>
              <a:buFont typeface="Arial" panose="020B0604020202020204" pitchFamily="34" charset="0"/>
              <a:buChar char="•"/>
            </a:pPr>
            <a:r>
              <a:rPr lang="lv-LV" sz="1600" dirty="0"/>
              <a:t>Nepieciešama konceptuāli jauna skolotāju izglītība</a:t>
            </a:r>
          </a:p>
          <a:p>
            <a:pPr marL="285750" lvl="0" indent="-285750">
              <a:spcBef>
                <a:spcPts val="0"/>
              </a:spcBef>
              <a:spcAft>
                <a:spcPts val="0"/>
              </a:spcAft>
              <a:buClr>
                <a:srgbClr val="00B050"/>
              </a:buClr>
              <a:buFont typeface="Arial" panose="020B0604020202020204" pitchFamily="34" charset="0"/>
              <a:buChar char="•"/>
            </a:pPr>
            <a:r>
              <a:rPr lang="lv-LV" sz="1600" dirty="0"/>
              <a:t>VB finansējums 3 130 000 EUR</a:t>
            </a:r>
          </a:p>
          <a:p>
            <a:pPr lvl="0" indent="265113">
              <a:spcBef>
                <a:spcPts val="0"/>
              </a:spcBef>
              <a:spcAft>
                <a:spcPts val="0"/>
              </a:spcAft>
              <a:buClr>
                <a:srgbClr val="00B050"/>
              </a:buClr>
            </a:pPr>
            <a:r>
              <a:rPr lang="lv-LV" sz="1600" dirty="0"/>
              <a:t>1 vietai 1697 EUR</a:t>
            </a:r>
          </a:p>
          <a:p>
            <a:pPr lvl="0" indent="265113">
              <a:spcBef>
                <a:spcPts val="0"/>
              </a:spcBef>
              <a:spcAft>
                <a:spcPts val="600"/>
              </a:spcAft>
              <a:buClr>
                <a:srgbClr val="00B050"/>
              </a:buClr>
            </a:pPr>
            <a:r>
              <a:rPr lang="lv-LV" sz="1600" dirty="0"/>
              <a:t>faktiskās izmaksas 2364 EUR</a:t>
            </a:r>
            <a:endParaRPr lang="lv-LV" sz="1600" i="1" dirty="0"/>
          </a:p>
          <a:p>
            <a:pPr marL="285750" lvl="0" indent="-285750">
              <a:spcBef>
                <a:spcPts val="0"/>
              </a:spcBef>
              <a:spcAft>
                <a:spcPts val="0"/>
              </a:spcAft>
              <a:buClr>
                <a:srgbClr val="00B050"/>
              </a:buClr>
              <a:buFont typeface="Arial" panose="020B0604020202020204" pitchFamily="34" charset="0"/>
              <a:buChar char="•"/>
            </a:pPr>
            <a:r>
              <a:rPr lang="lv-LV" sz="1600" dirty="0"/>
              <a:t>6 IZM augstskolas,</a:t>
            </a:r>
          </a:p>
          <a:p>
            <a:pPr lvl="0" indent="265113">
              <a:spcBef>
                <a:spcPts val="0"/>
              </a:spcBef>
              <a:spcAft>
                <a:spcPts val="0"/>
              </a:spcAft>
              <a:buClr>
                <a:srgbClr val="00B050"/>
              </a:buClr>
            </a:pPr>
            <a:r>
              <a:rPr lang="lv-LV" sz="1600" dirty="0"/>
              <a:t>55 skolotāju izglītības studiju programmas,</a:t>
            </a:r>
          </a:p>
          <a:p>
            <a:pPr marL="265113" lvl="0">
              <a:spcBef>
                <a:spcPts val="0"/>
              </a:spcBef>
              <a:spcAft>
                <a:spcPts val="600"/>
              </a:spcAft>
              <a:buClr>
                <a:srgbClr val="00B050"/>
              </a:buClr>
            </a:pPr>
            <a:r>
              <a:rPr lang="lv-LV" sz="1600" dirty="0"/>
              <a:t>5538 studējošie </a:t>
            </a:r>
            <a:r>
              <a:rPr lang="lv-LV" sz="1600" i="1" dirty="0"/>
              <a:t>(t.sk. 2300 pilna laika studijās 5 augstskolās*)</a:t>
            </a:r>
          </a:p>
          <a:p>
            <a:pPr marL="285750" lvl="0" indent="-285750">
              <a:spcBef>
                <a:spcPts val="0"/>
              </a:spcBef>
              <a:spcAft>
                <a:spcPts val="0"/>
              </a:spcAft>
              <a:buClr>
                <a:srgbClr val="00B050"/>
              </a:buClr>
              <a:buFont typeface="Arial" panose="020B0604020202020204" pitchFamily="34" charset="0"/>
              <a:buChar char="•"/>
            </a:pPr>
            <a:r>
              <a:rPr lang="lv-LV" sz="1600" dirty="0"/>
              <a:t>Gadā ~1000 absolventi,</a:t>
            </a:r>
          </a:p>
          <a:p>
            <a:pPr lvl="0" indent="265113">
              <a:spcBef>
                <a:spcPts val="0"/>
              </a:spcBef>
              <a:spcAft>
                <a:spcPts val="600"/>
              </a:spcAft>
              <a:buClr>
                <a:srgbClr val="00B050"/>
              </a:buClr>
            </a:pPr>
            <a:r>
              <a:rPr lang="lv-LV" sz="1600" dirty="0"/>
              <a:t>darbu skolā uzsāk 350-400 jauni skolotāji</a:t>
            </a:r>
          </a:p>
          <a:p>
            <a:pPr marL="285750" lvl="0" indent="-285750">
              <a:spcBef>
                <a:spcPts val="0"/>
              </a:spcBef>
              <a:spcAft>
                <a:spcPts val="600"/>
              </a:spcAft>
              <a:buClr>
                <a:srgbClr val="00B050"/>
              </a:buClr>
              <a:buFont typeface="Arial" panose="020B0604020202020204" pitchFamily="34" charset="0"/>
              <a:buChar char="•"/>
            </a:pPr>
            <a:r>
              <a:rPr lang="lv-LV" sz="1600" dirty="0"/>
              <a:t>Rīgā LU un RPIVA īstenotās programmas dublējas</a:t>
            </a:r>
          </a:p>
          <a:p>
            <a:pPr marL="285750" lvl="0" indent="-285750">
              <a:spcBef>
                <a:spcPts val="0"/>
              </a:spcBef>
              <a:spcAft>
                <a:spcPts val="0"/>
              </a:spcAft>
              <a:buClr>
                <a:srgbClr val="00B050"/>
              </a:buClr>
              <a:buFont typeface="Arial" panose="020B0604020202020204" pitchFamily="34" charset="0"/>
              <a:buChar char="•"/>
            </a:pPr>
            <a:r>
              <a:rPr lang="lv-LV" sz="1600" dirty="0"/>
              <a:t>Administrācijai un ēku uzturēšanai gadā</a:t>
            </a:r>
          </a:p>
          <a:p>
            <a:pPr lvl="0" indent="265113">
              <a:spcBef>
                <a:spcPts val="0"/>
              </a:spcBef>
              <a:spcAft>
                <a:spcPts val="600"/>
              </a:spcAft>
              <a:buClr>
                <a:srgbClr val="00B050"/>
              </a:buClr>
            </a:pPr>
            <a:r>
              <a:rPr lang="lv-LV" sz="1600" dirty="0"/>
              <a:t> ~ 800 000 EUR </a:t>
            </a:r>
          </a:p>
        </p:txBody>
      </p:sp>
      <p:sp>
        <p:nvSpPr>
          <p:cNvPr id="6" name="Slide Number Placeholder 5"/>
          <p:cNvSpPr>
            <a:spLocks noGrp="1"/>
          </p:cNvSpPr>
          <p:nvPr>
            <p:ph type="sldNum" sz="quarter" idx="13"/>
          </p:nvPr>
        </p:nvSpPr>
        <p:spPr/>
        <p:txBody>
          <a:bodyPr/>
          <a:lstStyle/>
          <a:p>
            <a:fld id="{2A7A2D14-D4ED-4D20-9591-109C52ACFD9F}" type="slidenum">
              <a:rPr lang="en-US" altLang="lv-LV" smtClean="0"/>
              <a:pPr/>
              <a:t>2</a:t>
            </a:fld>
            <a:endParaRPr lang="en-US" altLang="lv-LV"/>
          </a:p>
        </p:txBody>
      </p:sp>
      <p:sp>
        <p:nvSpPr>
          <p:cNvPr id="4" name="Rectangle 3"/>
          <p:cNvSpPr/>
          <p:nvPr/>
        </p:nvSpPr>
        <p:spPr>
          <a:xfrm>
            <a:off x="670772" y="1537392"/>
            <a:ext cx="7863628" cy="923330"/>
          </a:xfrm>
          <a:prstGeom prst="rect">
            <a:avLst/>
          </a:prstGeom>
          <a:solidFill>
            <a:srgbClr val="00B050"/>
          </a:solidFill>
          <a:ln>
            <a:noFill/>
          </a:ln>
        </p:spPr>
        <p:txBody>
          <a:bodyPr wrap="square">
            <a:spAutoFit/>
          </a:bodyPr>
          <a:lstStyle/>
          <a:p>
            <a:pPr lvl="0"/>
            <a:r>
              <a:rPr lang="lv-LV" sz="1800" b="1" dirty="0">
                <a:solidFill>
                  <a:schemeClr val="bg1"/>
                </a:solidFill>
                <a:latin typeface="Verdana" panose="020B0604030504040204" pitchFamily="34" charset="0"/>
                <a:ea typeface="Verdana" panose="020B0604030504040204" pitchFamily="34" charset="0"/>
                <a:cs typeface="Verdana" panose="020B0604030504040204" pitchFamily="34" charset="0"/>
              </a:rPr>
              <a:t>Problēma: </a:t>
            </a:r>
          </a:p>
          <a:p>
            <a:pPr lvl="0"/>
            <a:r>
              <a:rPr lang="lv-LV" sz="1800" b="1" dirty="0">
                <a:solidFill>
                  <a:schemeClr val="bg1"/>
                </a:solidFill>
                <a:latin typeface="Verdana" panose="020B0604030504040204" pitchFamily="34" charset="0"/>
                <a:ea typeface="Verdana" panose="020B0604030504040204" pitchFamily="34" charset="0"/>
                <a:cs typeface="Verdana" panose="020B0604030504040204" pitchFamily="34" charset="0"/>
              </a:rPr>
              <a:t>Skolotāju sagatavošanai pieejamie ierobežotie resursi netiek izmantoti efektīvi</a:t>
            </a:r>
          </a:p>
        </p:txBody>
      </p:sp>
      <p:graphicFrame>
        <p:nvGraphicFramePr>
          <p:cNvPr id="8" name="Chart 7"/>
          <p:cNvGraphicFramePr>
            <a:graphicFrameLocks/>
          </p:cNvGraphicFramePr>
          <p:nvPr>
            <p:extLst>
              <p:ext uri="{D42A27DB-BD31-4B8C-83A1-F6EECF244321}">
                <p14:modId xmlns:p14="http://schemas.microsoft.com/office/powerpoint/2010/main" val="3252178672"/>
              </p:ext>
            </p:extLst>
          </p:nvPr>
        </p:nvGraphicFramePr>
        <p:xfrm>
          <a:off x="4835016" y="2382375"/>
          <a:ext cx="4011679" cy="36344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207410" y="5967539"/>
            <a:ext cx="3070192" cy="461665"/>
          </a:xfrm>
          <a:prstGeom prst="rect">
            <a:avLst/>
          </a:prstGeom>
          <a:noFill/>
        </p:spPr>
        <p:txBody>
          <a:bodyPr wrap="square" rtlCol="0">
            <a:spAutoFit/>
          </a:bodyPr>
          <a:lstStyle/>
          <a:p>
            <a:r>
              <a:rPr lang="lv-LV" sz="1200" dirty="0">
                <a:latin typeface="Verdana" panose="020B0604030504040204" pitchFamily="34" charset="0"/>
                <a:ea typeface="Verdana" panose="020B0604030504040204" pitchFamily="34" charset="0"/>
                <a:cs typeface="Verdana" panose="020B0604030504040204" pitchFamily="34" charset="0"/>
              </a:rPr>
              <a:t>*</a:t>
            </a:r>
            <a:r>
              <a:rPr lang="lv-LV" sz="1200" i="1" dirty="0">
                <a:latin typeface="Verdana" panose="020B0604030504040204" pitchFamily="34" charset="0"/>
                <a:ea typeface="Verdana" panose="020B0604030504040204" pitchFamily="34" charset="0"/>
                <a:cs typeface="Verdana" panose="020B0604030504040204" pitchFamily="34" charset="0"/>
              </a:rPr>
              <a:t>LSPA ir tikai nepilna laika </a:t>
            </a:r>
            <a:r>
              <a:rPr lang="lv-LV" sz="1200" i="1" dirty="0" smtClean="0">
                <a:latin typeface="Verdana" panose="020B0604030504040204" pitchFamily="34" charset="0"/>
                <a:ea typeface="Verdana" panose="020B0604030504040204" pitchFamily="34" charset="0"/>
                <a:cs typeface="Verdana" panose="020B0604030504040204" pitchFamily="34" charset="0"/>
              </a:rPr>
              <a:t>studējošie izglītības jomā</a:t>
            </a:r>
            <a:endParaRPr lang="en-GB" sz="1200" i="1"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txBox="1">
            <a:spLocks/>
          </p:cNvSpPr>
          <p:nvPr/>
        </p:nvSpPr>
        <p:spPr bwMode="auto">
          <a:xfrm>
            <a:off x="2130706" y="409110"/>
            <a:ext cx="640369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800" dirty="0"/>
              <a:t>Skolotāju izglītības problēmas </a:t>
            </a:r>
          </a:p>
        </p:txBody>
      </p:sp>
      <p:cxnSp>
        <p:nvCxnSpPr>
          <p:cNvPr id="10" name="Straight Connector 9"/>
          <p:cNvCxnSpPr/>
          <p:nvPr/>
        </p:nvCxnSpPr>
        <p:spPr>
          <a:xfrm>
            <a:off x="5178931" y="2460722"/>
            <a:ext cx="0" cy="439727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02586" y="6429204"/>
            <a:ext cx="3675017" cy="276999"/>
          </a:xfrm>
          <a:prstGeom prst="rect">
            <a:avLst/>
          </a:prstGeom>
          <a:noFill/>
        </p:spPr>
        <p:txBody>
          <a:bodyPr wrap="square" rtlCol="0">
            <a:spAutoFit/>
          </a:bodyPr>
          <a:lstStyle/>
          <a:p>
            <a:pPr algn="r"/>
            <a:r>
              <a:rPr lang="lv-LV" sz="1200" dirty="0" smtClean="0">
                <a:latin typeface="Verdana" panose="020B0604030504040204" pitchFamily="34" charset="0"/>
                <a:ea typeface="Verdana" panose="020B0604030504040204" pitchFamily="34" charset="0"/>
                <a:cs typeface="Verdana" panose="020B0604030504040204" pitchFamily="34" charset="0"/>
              </a:rPr>
              <a:t>**</a:t>
            </a:r>
            <a:r>
              <a:rPr lang="lv-LV" sz="1200" i="1" dirty="0" smtClean="0">
                <a:latin typeface="Verdana" panose="020B0604030504040204" pitchFamily="34" charset="0"/>
                <a:ea typeface="Verdana" panose="020B0604030504040204" pitchFamily="34" charset="0"/>
                <a:cs typeface="Verdana" panose="020B0604030504040204" pitchFamily="34" charset="0"/>
              </a:rPr>
              <a:t>163 studējošie JVLMA, LLU un RSU</a:t>
            </a:r>
            <a:endParaRPr lang="en-GB" sz="12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41200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706" y="409110"/>
            <a:ext cx="6403694" cy="1036642"/>
          </a:xfrm>
        </p:spPr>
        <p:txBody>
          <a:bodyPr>
            <a:noAutofit/>
          </a:bodyPr>
          <a:lstStyle/>
          <a:p>
            <a:r>
              <a:rPr lang="lv-LV" sz="2800" dirty="0"/>
              <a:t>Resursu konsolidācija un mobilizācija skolotāju sagatavošanai jaunā kvalitātē</a:t>
            </a:r>
          </a:p>
        </p:txBody>
      </p:sp>
      <p:sp>
        <p:nvSpPr>
          <p:cNvPr id="6" name="Slide Number Placeholder 5"/>
          <p:cNvSpPr>
            <a:spLocks noGrp="1"/>
          </p:cNvSpPr>
          <p:nvPr>
            <p:ph type="sldNum" sz="quarter" idx="13"/>
          </p:nvPr>
        </p:nvSpPr>
        <p:spPr/>
        <p:txBody>
          <a:bodyPr/>
          <a:lstStyle/>
          <a:p>
            <a:fld id="{2A7A2D14-D4ED-4D20-9591-109C52ACFD9F}" type="slidenum">
              <a:rPr lang="en-US" altLang="lv-LV" smtClean="0"/>
              <a:pPr/>
              <a:t>3</a:t>
            </a:fld>
            <a:endParaRPr lang="en-US" altLang="lv-LV"/>
          </a:p>
        </p:txBody>
      </p:sp>
      <p:sp>
        <p:nvSpPr>
          <p:cNvPr id="8" name="TextBox 7"/>
          <p:cNvSpPr txBox="1"/>
          <p:nvPr/>
        </p:nvSpPr>
        <p:spPr>
          <a:xfrm>
            <a:off x="697718" y="3270641"/>
            <a:ext cx="7596422" cy="3323987"/>
          </a:xfrm>
          <a:prstGeom prst="rect">
            <a:avLst/>
          </a:prstGeom>
          <a:noFill/>
        </p:spPr>
        <p:txBody>
          <a:bodyPr wrap="square" rtlCol="0">
            <a:spAutoFit/>
          </a:bodyPr>
          <a:lstStyle/>
          <a:p>
            <a:pPr lvl="0">
              <a:spcAft>
                <a:spcPts val="600"/>
              </a:spcAft>
            </a:pPr>
            <a:r>
              <a:rPr lang="lv-LV" sz="1800" dirty="0">
                <a:latin typeface="Verdana" panose="020B0604030504040204" pitchFamily="34" charset="0"/>
                <a:ea typeface="Verdana" panose="020B0604030504040204" pitchFamily="34" charset="0"/>
                <a:cs typeface="Verdana" panose="020B0604030504040204" pitchFamily="34" charset="0"/>
              </a:rPr>
              <a:t>IZM attīstīs skolotāju izglītību </a:t>
            </a:r>
            <a:r>
              <a:rPr lang="lv-LV" sz="1800" b="1" dirty="0">
                <a:latin typeface="Verdana" panose="020B0604030504040204" pitchFamily="34" charset="0"/>
                <a:ea typeface="Verdana" panose="020B0604030504040204" pitchFamily="34" charset="0"/>
                <a:cs typeface="Verdana" panose="020B0604030504040204" pitchFamily="34" charset="0"/>
              </a:rPr>
              <a:t>Latvijas Universitātē</a:t>
            </a:r>
            <a:r>
              <a:rPr lang="lv-LV" sz="1800" dirty="0">
                <a:latin typeface="Verdana" panose="020B0604030504040204" pitchFamily="34" charset="0"/>
                <a:ea typeface="Verdana" panose="020B0604030504040204" pitchFamily="34" charset="0"/>
                <a:cs typeface="Verdana" panose="020B0604030504040204" pitchFamily="34" charset="0"/>
              </a:rPr>
              <a:t>, </a:t>
            </a:r>
            <a:r>
              <a:rPr lang="lv-LV" sz="1800" b="1" dirty="0">
                <a:latin typeface="Verdana" panose="020B0604030504040204" pitchFamily="34" charset="0"/>
                <a:ea typeface="Verdana" panose="020B0604030504040204" pitchFamily="34" charset="0"/>
                <a:cs typeface="Verdana" panose="020B0604030504040204" pitchFamily="34" charset="0"/>
              </a:rPr>
              <a:t>Liepājas Universitātē </a:t>
            </a:r>
            <a:r>
              <a:rPr lang="lv-LV" sz="1800" dirty="0">
                <a:latin typeface="Verdana" panose="020B0604030504040204" pitchFamily="34" charset="0"/>
                <a:ea typeface="Verdana" panose="020B0604030504040204" pitchFamily="34" charset="0"/>
                <a:cs typeface="Verdana" panose="020B0604030504040204" pitchFamily="34" charset="0"/>
              </a:rPr>
              <a:t>un </a:t>
            </a:r>
            <a:r>
              <a:rPr lang="lv-LV" sz="1800" b="1" dirty="0">
                <a:latin typeface="Verdana" panose="020B0604030504040204" pitchFamily="34" charset="0"/>
                <a:ea typeface="Verdana" panose="020B0604030504040204" pitchFamily="34" charset="0"/>
                <a:cs typeface="Verdana" panose="020B0604030504040204" pitchFamily="34" charset="0"/>
              </a:rPr>
              <a:t>Daugavpils Universitātē</a:t>
            </a:r>
            <a:r>
              <a:rPr lang="lv-LV" sz="1800" dirty="0">
                <a:latin typeface="Verdana" panose="020B0604030504040204" pitchFamily="34" charset="0"/>
                <a:ea typeface="Verdana" panose="020B0604030504040204" pitchFamily="34" charset="0"/>
                <a:cs typeface="Verdana" panose="020B0604030504040204" pitchFamily="34" charset="0"/>
              </a:rPr>
              <a:t>:</a:t>
            </a:r>
          </a:p>
          <a:p>
            <a:pPr marL="285750" lvl="0" indent="-285750">
              <a:spcAft>
                <a:spcPts val="600"/>
              </a:spcAft>
              <a:buClr>
                <a:srgbClr val="00B050"/>
              </a:buClr>
              <a:buFont typeface="Arial" panose="020B0604020202020204" pitchFamily="34" charset="0"/>
              <a:buChar char="•"/>
            </a:pPr>
            <a:r>
              <a:rPr lang="lv-LV" sz="1800" dirty="0">
                <a:latin typeface="Verdana" panose="020B0604030504040204" pitchFamily="34" charset="0"/>
                <a:ea typeface="Verdana" panose="020B0604030504040204" pitchFamily="34" charset="0"/>
                <a:cs typeface="Verdana" panose="020B0604030504040204" pitchFamily="34" charset="0"/>
              </a:rPr>
              <a:t>Skolotāju izglītību integrēs ar sociālo, humanitāro un eksakto zinātnes nozaru studijām un pētniecību</a:t>
            </a:r>
          </a:p>
          <a:p>
            <a:pPr marL="285750" indent="-285750">
              <a:spcAft>
                <a:spcPts val="600"/>
              </a:spcAft>
              <a:buClr>
                <a:srgbClr val="00B050"/>
              </a:buClr>
              <a:buFont typeface="Arial" panose="020B0604020202020204" pitchFamily="34" charset="0"/>
              <a:buChar char="•"/>
            </a:pPr>
            <a:r>
              <a:rPr lang="lv-LV" sz="1800" dirty="0">
                <a:latin typeface="Verdana" panose="020B0604030504040204" pitchFamily="34" charset="0"/>
                <a:ea typeface="Verdana" panose="020B0604030504040204" pitchFamily="34" charset="0"/>
                <a:cs typeface="Verdana" panose="020B0604030504040204" pitchFamily="34" charset="0"/>
              </a:rPr>
              <a:t>Paaugstinās uzņemšanas prasības</a:t>
            </a:r>
          </a:p>
          <a:p>
            <a:pPr marL="285750" lvl="0" indent="-285750">
              <a:spcAft>
                <a:spcPts val="600"/>
              </a:spcAft>
              <a:buClr>
                <a:srgbClr val="00B050"/>
              </a:buClr>
              <a:buFont typeface="Arial" panose="020B0604020202020204" pitchFamily="34" charset="0"/>
              <a:buChar char="•"/>
            </a:pPr>
            <a:r>
              <a:rPr lang="lv-LV" sz="1800" dirty="0">
                <a:latin typeface="Verdana" panose="020B0604030504040204" pitchFamily="34" charset="0"/>
                <a:ea typeface="Verdana" panose="020B0604030504040204" pitchFamily="34" charset="0"/>
                <a:cs typeface="Verdana" panose="020B0604030504040204" pitchFamily="34" charset="0"/>
              </a:rPr>
              <a:t>Palielinās izglītības studiju nodrošinājumu</a:t>
            </a:r>
          </a:p>
          <a:p>
            <a:pPr marL="285750" lvl="0" indent="-285750">
              <a:spcAft>
                <a:spcPts val="600"/>
              </a:spcAft>
              <a:buClr>
                <a:srgbClr val="00B050"/>
              </a:buClr>
              <a:buFont typeface="Arial" panose="020B0604020202020204" pitchFamily="34" charset="0"/>
              <a:buChar char="•"/>
            </a:pPr>
            <a:r>
              <a:rPr lang="lv-LV" sz="1800" dirty="0">
                <a:latin typeface="Verdana" panose="020B0604030504040204" pitchFamily="34" charset="0"/>
                <a:ea typeface="Verdana" panose="020B0604030504040204" pitchFamily="34" charset="0"/>
                <a:cs typeface="Verdana" panose="020B0604030504040204" pitchFamily="34" charset="0"/>
              </a:rPr>
              <a:t>Stiprinās filiāles</a:t>
            </a:r>
            <a:endParaRPr lang="lv-LV" sz="1800" b="1"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lv-LV" sz="1800" b="1" dirty="0">
                <a:latin typeface="Verdana" panose="020B0604030504040204" pitchFamily="34" charset="0"/>
                <a:ea typeface="Verdana" panose="020B0604030504040204" pitchFamily="34" charset="0"/>
                <a:cs typeface="Verdana" panose="020B0604030504040204" pitchFamily="34" charset="0"/>
              </a:rPr>
              <a:t>Mūzikas </a:t>
            </a:r>
            <a:r>
              <a:rPr lang="lv-LV" sz="1800" dirty="0">
                <a:latin typeface="Verdana" panose="020B0604030504040204" pitchFamily="34" charset="0"/>
                <a:ea typeface="Verdana" panose="020B0604030504040204" pitchFamily="34" charset="0"/>
                <a:cs typeface="Verdana" panose="020B0604030504040204" pitchFamily="34" charset="0"/>
              </a:rPr>
              <a:t>un</a:t>
            </a:r>
            <a:r>
              <a:rPr lang="lv-LV" sz="1800" b="1" dirty="0">
                <a:latin typeface="Verdana" panose="020B0604030504040204" pitchFamily="34" charset="0"/>
                <a:ea typeface="Verdana" panose="020B0604030504040204" pitchFamily="34" charset="0"/>
                <a:cs typeface="Verdana" panose="020B0604030504040204" pitchFamily="34" charset="0"/>
              </a:rPr>
              <a:t> deju </a:t>
            </a:r>
            <a:r>
              <a:rPr lang="lv-LV" sz="1800" dirty="0">
                <a:latin typeface="Verdana" panose="020B0604030504040204" pitchFamily="34" charset="0"/>
                <a:ea typeface="Verdana" panose="020B0604030504040204" pitchFamily="34" charset="0"/>
                <a:cs typeface="Verdana" panose="020B0604030504040204" pitchFamily="34" charset="0"/>
              </a:rPr>
              <a:t>skolotājus</a:t>
            </a:r>
            <a:r>
              <a:rPr lang="lv-LV" sz="1800" b="1" dirty="0">
                <a:latin typeface="Verdana" panose="020B0604030504040204" pitchFamily="34" charset="0"/>
                <a:ea typeface="Verdana" panose="020B0604030504040204" pitchFamily="34" charset="0"/>
                <a:cs typeface="Verdana" panose="020B0604030504040204" pitchFamily="34" charset="0"/>
              </a:rPr>
              <a:t> </a:t>
            </a:r>
            <a:r>
              <a:rPr lang="lv-LV" sz="1800" dirty="0">
                <a:latin typeface="Verdana" panose="020B0604030504040204" pitchFamily="34" charset="0"/>
                <a:ea typeface="Verdana" panose="020B0604030504040204" pitchFamily="34" charset="0"/>
                <a:cs typeface="Verdana" panose="020B0604030504040204" pitchFamily="34" charset="0"/>
              </a:rPr>
              <a:t>sagatavos</a:t>
            </a:r>
            <a:r>
              <a:rPr lang="lv-LV" sz="1800" b="1" dirty="0">
                <a:latin typeface="Verdana" panose="020B0604030504040204" pitchFamily="34" charset="0"/>
                <a:ea typeface="Verdana" panose="020B0604030504040204" pitchFamily="34" charset="0"/>
                <a:cs typeface="Verdana" panose="020B0604030504040204" pitchFamily="34" charset="0"/>
              </a:rPr>
              <a:t> JVLMA </a:t>
            </a:r>
          </a:p>
          <a:p>
            <a:pPr>
              <a:spcAft>
                <a:spcPts val="600"/>
              </a:spcAft>
            </a:pPr>
            <a:r>
              <a:rPr lang="lv-LV" sz="1800" b="1" dirty="0">
                <a:latin typeface="Verdana" panose="020B0604030504040204" pitchFamily="34" charset="0"/>
                <a:ea typeface="Verdana" panose="020B0604030504040204" pitchFamily="34" charset="0"/>
                <a:cs typeface="Verdana" panose="020B0604030504040204" pitchFamily="34" charset="0"/>
              </a:rPr>
              <a:t>Sporta </a:t>
            </a:r>
            <a:r>
              <a:rPr lang="lv-LV" sz="1800" dirty="0">
                <a:latin typeface="Verdana" panose="020B0604030504040204" pitchFamily="34" charset="0"/>
                <a:ea typeface="Verdana" panose="020B0604030504040204" pitchFamily="34" charset="0"/>
                <a:cs typeface="Verdana" panose="020B0604030504040204" pitchFamily="34" charset="0"/>
              </a:rPr>
              <a:t>un</a:t>
            </a:r>
            <a:r>
              <a:rPr lang="lv-LV" sz="1800" b="1" dirty="0">
                <a:latin typeface="Verdana" panose="020B0604030504040204" pitchFamily="34" charset="0"/>
                <a:ea typeface="Verdana" panose="020B0604030504040204" pitchFamily="34" charset="0"/>
                <a:cs typeface="Verdana" panose="020B0604030504040204" pitchFamily="34" charset="0"/>
              </a:rPr>
              <a:t> speciālās izglītības </a:t>
            </a:r>
            <a:r>
              <a:rPr lang="lv-LV" sz="1800" dirty="0">
                <a:latin typeface="Verdana" panose="020B0604030504040204" pitchFamily="34" charset="0"/>
                <a:ea typeface="Verdana" panose="020B0604030504040204" pitchFamily="34" charset="0"/>
                <a:cs typeface="Verdana" panose="020B0604030504040204" pitchFamily="34" charset="0"/>
              </a:rPr>
              <a:t>skolotājus turpinās sagatavot</a:t>
            </a:r>
            <a:r>
              <a:rPr lang="lv-LV" sz="1800" b="1" dirty="0">
                <a:latin typeface="Verdana" panose="020B0604030504040204" pitchFamily="34" charset="0"/>
                <a:ea typeface="Verdana" panose="020B0604030504040204" pitchFamily="34" charset="0"/>
                <a:cs typeface="Verdana" panose="020B0604030504040204" pitchFamily="34" charset="0"/>
              </a:rPr>
              <a:t> LSPA un RTA</a:t>
            </a:r>
            <a:endParaRPr lang="lv-LV" sz="1800"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670772" y="1937442"/>
            <a:ext cx="7863628" cy="1200329"/>
          </a:xfrm>
          <a:prstGeom prst="rect">
            <a:avLst/>
          </a:prstGeom>
          <a:solidFill>
            <a:srgbClr val="00B050"/>
          </a:solidFill>
          <a:ln>
            <a:noFill/>
          </a:ln>
        </p:spPr>
        <p:txBody>
          <a:bodyPr wrap="square">
            <a:spAutoFit/>
          </a:bodyPr>
          <a:lstStyle/>
          <a:p>
            <a:pPr algn="just"/>
            <a:r>
              <a:rPr lang="lv-LV" sz="1800" b="1" dirty="0">
                <a:solidFill>
                  <a:schemeClr val="bg1"/>
                </a:solidFill>
                <a:latin typeface="Verdana" panose="020B0604030504040204" pitchFamily="34" charset="0"/>
                <a:ea typeface="Verdana" panose="020B0604030504040204" pitchFamily="34" charset="0"/>
                <a:cs typeface="Verdana" panose="020B0604030504040204" pitchFamily="34" charset="0"/>
              </a:rPr>
              <a:t>RPIVA pievienošanas LU mērķis: </a:t>
            </a:r>
          </a:p>
          <a:p>
            <a:r>
              <a:rPr lang="lv-LV" sz="1800" b="1" dirty="0">
                <a:solidFill>
                  <a:schemeClr val="bg1"/>
                </a:solidFill>
                <a:latin typeface="Verdana" panose="020B0604030504040204" pitchFamily="34" charset="0"/>
                <a:ea typeface="Verdana" panose="020B0604030504040204" pitchFamily="34" charset="0"/>
                <a:cs typeface="Verdana" panose="020B0604030504040204" pitchFamily="34" charset="0"/>
              </a:rPr>
              <a:t>mobilizēt resursus skolotāju sagatavošanai jaunā kvalitātē,</a:t>
            </a:r>
          </a:p>
          <a:p>
            <a:r>
              <a:rPr lang="lv-LV" sz="1800" b="1" dirty="0">
                <a:solidFill>
                  <a:schemeClr val="bg1"/>
                </a:solidFill>
                <a:latin typeface="Verdana" panose="020B0604030504040204" pitchFamily="34" charset="0"/>
                <a:ea typeface="Verdana" panose="020B0604030504040204" pitchFamily="34" charset="0"/>
                <a:cs typeface="Verdana" panose="020B0604030504040204" pitchFamily="34" charset="0"/>
              </a:rPr>
              <a:t>nodrošināt akadēmisko resursu pieejamību topošajiem un esošajiem skolotājiem</a:t>
            </a:r>
          </a:p>
        </p:txBody>
      </p:sp>
    </p:spTree>
    <p:extLst>
      <p:ext uri="{BB962C8B-B14F-4D97-AF65-F5344CB8AC3E}">
        <p14:creationId xmlns:p14="http://schemas.microsoft.com/office/powerpoint/2010/main" val="473802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7718" y="2171700"/>
            <a:ext cx="8008132" cy="365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lv-LV" sz="1400" b="1" i="1" dirty="0">
                <a:solidFill>
                  <a:schemeClr val="tx1"/>
                </a:solidFill>
                <a:latin typeface="Verdana" panose="020B0604030504040204" pitchFamily="34" charset="0"/>
                <a:ea typeface="Verdana" panose="020B0604030504040204" pitchFamily="34" charset="0"/>
                <a:cs typeface="Verdana" panose="020B0604030504040204" pitchFamily="34" charset="0"/>
              </a:rPr>
              <a:t>«IZM mudina arī LU sākt sarunas par apvienošanos ar RPIVA</a:t>
            </a:r>
          </a:p>
          <a:p>
            <a:pPr>
              <a:spcBef>
                <a:spcPts val="0"/>
              </a:spcBef>
            </a:pPr>
            <a:r>
              <a:rPr lang="lv-LV" sz="1400" i="1" dirty="0">
                <a:solidFill>
                  <a:schemeClr val="tx1"/>
                </a:solidFill>
                <a:latin typeface="Verdana" panose="020B0604030504040204" pitchFamily="34" charset="0"/>
                <a:ea typeface="Verdana" panose="020B0604030504040204" pitchFamily="34" charset="0"/>
                <a:cs typeface="Verdana" panose="020B0604030504040204" pitchFamily="34" charset="0"/>
              </a:rPr>
              <a:t>Lai novērstu studiju programmu dublēšanos valsts universitātēs, Latvijas Universitātei (LU) un Rīgas Pedagoģijas un izglītības vadības akadēmijai (RPIVA) jāsāk sarunas par iespējamu institucionālo apvienošanos, uzskata izglītības un zinātnes ministrs Vjačeslavs Dombrovskis (RP).</a:t>
            </a: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Avots: Ziņu aģentūra LETA, 15.11.2013.</a:t>
            </a:r>
          </a:p>
          <a:p>
            <a:pPr>
              <a:spcBef>
                <a:spcPts val="0"/>
              </a:spcBef>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lv-LV" sz="1400" i="1"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lv-LV" sz="1400" b="1" i="1" dirty="0">
                <a:solidFill>
                  <a:schemeClr val="tx1"/>
                </a:solidFill>
                <a:latin typeface="Verdana" panose="020B0604030504040204" pitchFamily="34" charset="0"/>
                <a:ea typeface="Verdana" panose="020B0604030504040204" pitchFamily="34" charset="0"/>
                <a:cs typeface="Verdana" panose="020B0604030504040204" pitchFamily="34" charset="0"/>
              </a:rPr>
              <a:t>V.Dombrovskis: Ir jāizbeidz Latvijas augstskolu savstarpējā kanibalizācija</a:t>
            </a:r>
            <a:r>
              <a:rPr lang="lv-LV" sz="1400" i="1" dirty="0">
                <a:solidFill>
                  <a:schemeClr val="tx1"/>
                </a:solidFill>
                <a:latin typeface="Verdana" panose="020B0604030504040204" pitchFamily="34" charset="0"/>
                <a:ea typeface="Verdana" panose="020B0604030504040204" pitchFamily="34" charset="0"/>
                <a:cs typeface="Verdana" panose="020B0604030504040204" pitchFamily="34" charset="0"/>
              </a:rPr>
              <a:t>, kad tās karo viena pret otru. Latvijas augstskolām jākonkurē ne tik daudz savā starpā, cik ar augstskolām ārvalstīs.»</a:t>
            </a:r>
          </a:p>
          <a:p>
            <a:pPr>
              <a:spcBef>
                <a:spcPts val="0"/>
              </a:spcBef>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Avots: Latvijas Avīze, 10.01.2014.</a:t>
            </a:r>
          </a:p>
          <a:p>
            <a:pPr>
              <a:spcBef>
                <a:spcPts val="0"/>
              </a:spcBef>
            </a:pPr>
            <a:endPar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lv-LV" sz="1400" i="1" dirty="0">
                <a:solidFill>
                  <a:schemeClr val="tx1"/>
                </a:solidFill>
                <a:latin typeface="Verdana" panose="020B0604030504040204" pitchFamily="34" charset="0"/>
                <a:ea typeface="Verdana" panose="020B0604030504040204" pitchFamily="34" charset="0"/>
                <a:cs typeface="Verdana" panose="020B0604030504040204" pitchFamily="34" charset="0"/>
              </a:rPr>
              <a:t>«Kā atbalstāmāku viņš [A.Barševskis] un arī J. Vētra uzskata Rīgas Pedagoģijas un izglītības vadības akadēmijas (RPIVA) apvienošanos ar Latvijas Universitāti, jo to vairākas piedāvātās programmas tiešām pārklājas.»</a:t>
            </a:r>
          </a:p>
          <a:p>
            <a:pPr>
              <a:spcBef>
                <a:spcPts val="0"/>
              </a:spcBef>
            </a:pPr>
            <a:r>
              <a:rPr lang="lv-LV" sz="1400" dirty="0">
                <a:solidFill>
                  <a:schemeClr val="tx1"/>
                </a:solidFill>
                <a:latin typeface="Verdana" panose="020B0604030504040204" pitchFamily="34" charset="0"/>
                <a:ea typeface="Verdana" panose="020B0604030504040204" pitchFamily="34" charset="0"/>
                <a:cs typeface="Verdana" panose="020B0604030504040204" pitchFamily="34" charset="0"/>
              </a:rPr>
              <a:t>Avots: Neatkarīgā Rīta Avīze, 14.01.2014.</a:t>
            </a:r>
          </a:p>
        </p:txBody>
      </p:sp>
      <p:sp>
        <p:nvSpPr>
          <p:cNvPr id="3" name="Content Placeholder 2"/>
          <p:cNvSpPr>
            <a:spLocks noGrp="1"/>
          </p:cNvSpPr>
          <p:nvPr>
            <p:ph idx="1"/>
          </p:nvPr>
        </p:nvSpPr>
        <p:spPr>
          <a:xfrm>
            <a:off x="697718" y="1789612"/>
            <a:ext cx="8008132" cy="382088"/>
          </a:xfrm>
        </p:spPr>
        <p:txBody>
          <a:bodyPr>
            <a:noAutofit/>
          </a:bodyPr>
          <a:lstStyle/>
          <a:p>
            <a:pPr>
              <a:spcBef>
                <a:spcPts val="0"/>
              </a:spcBef>
            </a:pPr>
            <a:r>
              <a:rPr lang="lv-LV" sz="1800" dirty="0"/>
              <a:t>Diskusijas par RPIVA un LU apvienošanu norit vismaz četrus gadus.</a:t>
            </a:r>
          </a:p>
          <a:p>
            <a:pPr marL="457200" indent="-457200">
              <a:spcBef>
                <a:spcPts val="0"/>
              </a:spcBef>
              <a:buAutoNum type="arabicParenR"/>
            </a:pPr>
            <a:endParaRPr lang="lv-LV" sz="1800" dirty="0"/>
          </a:p>
        </p:txBody>
      </p:sp>
      <p:sp>
        <p:nvSpPr>
          <p:cNvPr id="6" name="Slide Number Placeholder 5"/>
          <p:cNvSpPr>
            <a:spLocks noGrp="1"/>
          </p:cNvSpPr>
          <p:nvPr>
            <p:ph type="sldNum" sz="quarter" idx="13"/>
          </p:nvPr>
        </p:nvSpPr>
        <p:spPr/>
        <p:txBody>
          <a:bodyPr/>
          <a:lstStyle/>
          <a:p>
            <a:fld id="{2A7A2D14-D4ED-4D20-9591-109C52ACFD9F}" type="slidenum">
              <a:rPr lang="en-US" altLang="lv-LV" smtClean="0"/>
              <a:pPr/>
              <a:t>4</a:t>
            </a:fld>
            <a:endParaRPr lang="en-US" altLang="lv-LV"/>
          </a:p>
        </p:txBody>
      </p:sp>
      <p:sp>
        <p:nvSpPr>
          <p:cNvPr id="5" name="Title 1"/>
          <p:cNvSpPr txBox="1">
            <a:spLocks/>
          </p:cNvSpPr>
          <p:nvPr/>
        </p:nvSpPr>
        <p:spPr bwMode="auto">
          <a:xfrm>
            <a:off x="2130706" y="409110"/>
            <a:ext cx="640369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800" dirty="0"/>
              <a:t>Diskusijas par RPIVA un LU apvienošanu</a:t>
            </a:r>
          </a:p>
        </p:txBody>
      </p:sp>
      <p:sp>
        <p:nvSpPr>
          <p:cNvPr id="8" name="Content Placeholder 2"/>
          <p:cNvSpPr txBox="1">
            <a:spLocks/>
          </p:cNvSpPr>
          <p:nvPr/>
        </p:nvSpPr>
        <p:spPr bwMode="auto">
          <a:xfrm>
            <a:off x="678668" y="5829300"/>
            <a:ext cx="802718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spcBef>
                <a:spcPts val="0"/>
              </a:spcBef>
            </a:pPr>
            <a:r>
              <a:rPr lang="lv-LV" sz="1750" b="1" dirty="0"/>
              <a:t>2014. gada janvāra </a:t>
            </a:r>
            <a:r>
              <a:rPr lang="lv-LV" sz="1750" dirty="0"/>
              <a:t>IZM un RPIVA vienošanās protokols paredz</a:t>
            </a:r>
            <a:r>
              <a:rPr lang="lv-LV" sz="1750" b="1" dirty="0"/>
              <a:t> </a:t>
            </a:r>
            <a:r>
              <a:rPr lang="lv-LV" sz="1750" dirty="0"/>
              <a:t>uzsākt sarunas par </a:t>
            </a:r>
            <a:r>
              <a:rPr lang="lv-LV" sz="1750" b="1" dirty="0"/>
              <a:t>RPIVA un LU ciešākas sadarbības īstenošanu</a:t>
            </a:r>
          </a:p>
          <a:p>
            <a:pPr marL="457200" indent="-457200">
              <a:spcBef>
                <a:spcPts val="0"/>
              </a:spcBef>
              <a:buFont typeface="Arial" panose="020B0604020202020204" pitchFamily="34" charset="0"/>
              <a:buAutoNum type="arabicParenR"/>
            </a:pPr>
            <a:endParaRPr lang="lv-LV" sz="1800" dirty="0"/>
          </a:p>
          <a:p>
            <a:pPr marL="457200" indent="-457200">
              <a:spcBef>
                <a:spcPts val="0"/>
              </a:spcBef>
              <a:buFont typeface="Arial" panose="020B0604020202020204" pitchFamily="34" charset="0"/>
              <a:buAutoNum type="arabicParenR"/>
            </a:pPr>
            <a:endParaRPr lang="lv-LV" sz="1800" dirty="0"/>
          </a:p>
        </p:txBody>
      </p:sp>
    </p:spTree>
    <p:extLst>
      <p:ext uri="{BB962C8B-B14F-4D97-AF65-F5344CB8AC3E}">
        <p14:creationId xmlns:p14="http://schemas.microsoft.com/office/powerpoint/2010/main" val="1459113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p:txBody>
          <a:bodyPr/>
          <a:lstStyle/>
          <a:p>
            <a:fld id="{2A7A2D14-D4ED-4D20-9591-109C52ACFD9F}" type="slidenum">
              <a:rPr lang="en-US" altLang="lv-LV" smtClean="0"/>
              <a:pPr/>
              <a:t>5</a:t>
            </a:fld>
            <a:endParaRPr lang="en-US" altLang="lv-LV"/>
          </a:p>
        </p:txBody>
      </p:sp>
      <p:sp>
        <p:nvSpPr>
          <p:cNvPr id="7" name="Title 1"/>
          <p:cNvSpPr txBox="1">
            <a:spLocks/>
          </p:cNvSpPr>
          <p:nvPr/>
        </p:nvSpPr>
        <p:spPr bwMode="auto">
          <a:xfrm>
            <a:off x="2130706" y="409110"/>
            <a:ext cx="670849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800" dirty="0"/>
              <a:t>Citu valstu pieredze</a:t>
            </a:r>
          </a:p>
        </p:txBody>
      </p:sp>
      <p:sp>
        <p:nvSpPr>
          <p:cNvPr id="8" name="Content Placeholder 2"/>
          <p:cNvSpPr txBox="1">
            <a:spLocks/>
          </p:cNvSpPr>
          <p:nvPr/>
        </p:nvSpPr>
        <p:spPr bwMode="auto">
          <a:xfrm>
            <a:off x="697718" y="1789612"/>
            <a:ext cx="4026682" cy="358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spcBef>
                <a:spcPts val="0"/>
              </a:spcBef>
              <a:spcAft>
                <a:spcPts val="600"/>
              </a:spcAft>
            </a:pPr>
            <a:r>
              <a:rPr lang="lv-LV" sz="1800" dirty="0"/>
              <a:t>Vairums Eiropas valstu izglītības </a:t>
            </a:r>
            <a:r>
              <a:rPr lang="lv-LV" sz="1800" dirty="0" smtClean="0"/>
              <a:t> </a:t>
            </a:r>
            <a:r>
              <a:rPr lang="lv-LV" sz="1800" dirty="0"/>
              <a:t>studiju programmas </a:t>
            </a:r>
            <a:r>
              <a:rPr lang="lv-LV" sz="1800" dirty="0" smtClean="0"/>
              <a:t>īsteno universitātēs</a:t>
            </a:r>
            <a:r>
              <a:rPr lang="lv-LV" sz="1800" dirty="0"/>
              <a:t>:</a:t>
            </a:r>
          </a:p>
          <a:p>
            <a:pPr>
              <a:spcBef>
                <a:spcPts val="0"/>
              </a:spcBef>
              <a:spcAft>
                <a:spcPts val="600"/>
              </a:spcAft>
            </a:pPr>
            <a:r>
              <a:rPr lang="lv-LV" sz="1800" dirty="0"/>
              <a:t>Igaunija, Somija, Nīderlande, Francija, Zviedrija, Norvēģija, Čehija.</a:t>
            </a:r>
          </a:p>
          <a:p>
            <a:pPr>
              <a:spcBef>
                <a:spcPts val="0"/>
              </a:spcBef>
              <a:spcAft>
                <a:spcPts val="600"/>
              </a:spcAft>
            </a:pPr>
            <a:endParaRPr lang="lv-LV" sz="1800" dirty="0"/>
          </a:p>
          <a:p>
            <a:pPr>
              <a:spcBef>
                <a:spcPts val="0"/>
              </a:spcBef>
              <a:spcAft>
                <a:spcPts val="600"/>
              </a:spcAft>
            </a:pPr>
            <a:r>
              <a:rPr lang="lv-LV" sz="1800" dirty="0"/>
              <a:t>Lietuva </a:t>
            </a:r>
            <a:r>
              <a:rPr lang="lv-LV" sz="1800" dirty="0" smtClean="0"/>
              <a:t>pašlaik </a:t>
            </a:r>
            <a:r>
              <a:rPr lang="lv-LV" sz="1800" dirty="0"/>
              <a:t>īsteno divu lielu augstskolu, Kauņas Vītauta Dižā </a:t>
            </a:r>
            <a:r>
              <a:rPr lang="lv-LV" sz="1800" dirty="0" smtClean="0"/>
              <a:t>Universitātes </a:t>
            </a:r>
            <a:r>
              <a:rPr lang="lv-LV" sz="1800" dirty="0"/>
              <a:t>un Edukoloģijas Universitātes, apvienošanu.</a:t>
            </a:r>
          </a:p>
        </p:txBody>
      </p:sp>
      <p:grpSp>
        <p:nvGrpSpPr>
          <p:cNvPr id="11" name="Group 10"/>
          <p:cNvGrpSpPr/>
          <p:nvPr/>
        </p:nvGrpSpPr>
        <p:grpSpPr>
          <a:xfrm>
            <a:off x="5059680" y="1789612"/>
            <a:ext cx="3779520" cy="4268287"/>
            <a:chOff x="5059680" y="1789612"/>
            <a:chExt cx="3779520" cy="4268287"/>
          </a:xfrm>
        </p:grpSpPr>
        <p:sp>
          <p:nvSpPr>
            <p:cNvPr id="4" name="Rectangular Callout 3"/>
            <p:cNvSpPr/>
            <p:nvPr/>
          </p:nvSpPr>
          <p:spPr>
            <a:xfrm>
              <a:off x="5334000" y="1789612"/>
              <a:ext cx="3505200" cy="42682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lv-LV" sz="1600" i="1" dirty="0">
                  <a:latin typeface="Verdana" panose="020B0604030504040204" pitchFamily="34" charset="0"/>
                  <a:ea typeface="Verdana" panose="020B0604030504040204" pitchFamily="34" charset="0"/>
                  <a:cs typeface="Verdana" panose="020B0604030504040204" pitchFamily="34" charset="0"/>
                </a:rPr>
                <a:t>Abu augstskolu apvienošana palīdzēs uzlabot pedagogu gatavošanu, kurā, viņaprāt, Lietuva šobrīd atpalikusi par gadiem desmit. «Šī plaisa ir jūtama, un ceru, ka mums izdosies uzreiz spert lielu soli, nevis virzīties maziem solīšiem.»</a:t>
              </a:r>
            </a:p>
            <a:p>
              <a:endParaRPr lang="lv-LV" sz="1600" dirty="0">
                <a:latin typeface="Verdana" panose="020B0604030504040204" pitchFamily="34" charset="0"/>
                <a:ea typeface="Verdana" panose="020B0604030504040204" pitchFamily="34" charset="0"/>
                <a:cs typeface="Verdana" panose="020B0604030504040204" pitchFamily="34" charset="0"/>
              </a:endParaRPr>
            </a:p>
            <a:p>
              <a:r>
                <a:rPr lang="lv-LV" sz="1600" dirty="0" err="1">
                  <a:latin typeface="Verdana" panose="020B0604030504040204" pitchFamily="34" charset="0"/>
                  <a:ea typeface="Verdana" panose="020B0604030504040204" pitchFamily="34" charset="0"/>
                  <a:cs typeface="Verdana" panose="020B0604030504040204" pitchFamily="34" charset="0"/>
                </a:rPr>
                <a:t>Valds</a:t>
              </a:r>
              <a:r>
                <a:rPr lang="lv-LV" sz="1600" dirty="0">
                  <a:latin typeface="Verdana" panose="020B0604030504040204" pitchFamily="34" charset="0"/>
                  <a:ea typeface="Verdana" panose="020B0604030504040204" pitchFamily="34" charset="0"/>
                  <a:cs typeface="Verdana" panose="020B0604030504040204" pitchFamily="34" charset="0"/>
                </a:rPr>
                <a:t> Adamkus, </a:t>
              </a:r>
              <a:r>
                <a:rPr lang="lv-LV" sz="1600" dirty="0" err="1">
                  <a:latin typeface="Verdana" panose="020B0604030504040204" pitchFamily="34" charset="0"/>
                  <a:ea typeface="Verdana" panose="020B0604030504040204" pitchFamily="34" charset="0"/>
                  <a:cs typeface="Verdana" panose="020B0604030504040204" pitchFamily="34" charset="0"/>
                </a:rPr>
                <a:t>V.Dižā</a:t>
              </a:r>
              <a:r>
                <a:rPr lang="lv-LV" sz="1600" dirty="0">
                  <a:latin typeface="Verdana" panose="020B0604030504040204" pitchFamily="34" charset="0"/>
                  <a:ea typeface="Verdana" panose="020B0604030504040204" pitchFamily="34" charset="0"/>
                  <a:cs typeface="Verdana" panose="020B0604030504040204" pitchFamily="34" charset="0"/>
                </a:rPr>
                <a:t> Universitātes padomes priekšsēdētājs, bijušais Lietuvas Valsts prezidents</a:t>
              </a:r>
            </a:p>
            <a:p>
              <a:r>
                <a:rPr lang="lv-LV" sz="1600" dirty="0">
                  <a:latin typeface="Verdana" panose="020B0604030504040204" pitchFamily="34" charset="0"/>
                  <a:ea typeface="Verdana" panose="020B0604030504040204" pitchFamily="34" charset="0"/>
                  <a:cs typeface="Verdana" panose="020B0604030504040204" pitchFamily="34" charset="0"/>
                </a:rPr>
                <a:t>Avots: Ziņu aģentūra LETA 05.01.2017.</a:t>
              </a:r>
            </a:p>
          </p:txBody>
        </p:sp>
        <p:sp>
          <p:nvSpPr>
            <p:cNvPr id="5" name="Isosceles Triangle 4"/>
            <p:cNvSpPr/>
            <p:nvPr/>
          </p:nvSpPr>
          <p:spPr>
            <a:xfrm rot="16200000">
              <a:off x="5029200" y="4095750"/>
              <a:ext cx="441960" cy="3810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1171893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91440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90800" y="5661025"/>
            <a:ext cx="6302375" cy="523220"/>
          </a:xfrm>
          <a:prstGeom prst="rect">
            <a:avLst/>
          </a:prstGeom>
          <a:noFill/>
        </p:spPr>
        <p:txBody>
          <a:bodyPr wrap="square">
            <a:spAutoFit/>
          </a:bodyPr>
          <a:lstStyle/>
          <a:p>
            <a:pPr>
              <a:defRPr/>
            </a:pPr>
            <a:r>
              <a:rPr lang="lv-LV" sz="2800" b="1" dirty="0">
                <a:latin typeface="Verdana" panose="020B0604030504040204" pitchFamily="34" charset="0"/>
                <a:ea typeface="Verdana" panose="020B0604030504040204" pitchFamily="34" charset="0"/>
                <a:cs typeface="Verdana" panose="020B0604030504040204" pitchFamily="34" charset="0"/>
              </a:rPr>
              <a:t>Studentu pilsētiņa Torņakalnā</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0603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p:txBody>
          <a:bodyPr/>
          <a:lstStyle/>
          <a:p>
            <a:fld id="{2A7A2D14-D4ED-4D20-9591-109C52ACFD9F}" type="slidenum">
              <a:rPr lang="en-US" altLang="lv-LV" smtClean="0"/>
              <a:pPr/>
              <a:t>7</a:t>
            </a:fld>
            <a:endParaRPr lang="en-US" altLang="lv-LV"/>
          </a:p>
        </p:txBody>
      </p:sp>
      <p:pic>
        <p:nvPicPr>
          <p:cNvPr id="9" name="Picture Placeholder 2"/>
          <p:cNvPicPr>
            <a:picLocks noChangeAspect="1"/>
          </p:cNvPicPr>
          <p:nvPr/>
        </p:nvPicPr>
        <p:blipFill>
          <a:blip r:embed="rId3" cstate="print">
            <a:extLst>
              <a:ext uri="{28A0092B-C50C-407E-A947-70E740481C1C}">
                <a14:useLocalDpi xmlns:a14="http://schemas.microsoft.com/office/drawing/2010/main" val="0"/>
              </a:ext>
            </a:extLst>
          </a:blip>
          <a:srcRect t="7903" b="7903"/>
          <a:stretch>
            <a:fillRect/>
          </a:stretch>
        </p:blipFill>
        <p:spPr bwMode="auto">
          <a:xfrm>
            <a:off x="1" y="1512025"/>
            <a:ext cx="4310742" cy="250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3"/>
          <p:cNvSpPr txBox="1">
            <a:spLocks/>
          </p:cNvSpPr>
          <p:nvPr/>
        </p:nvSpPr>
        <p:spPr bwMode="auto">
          <a:xfrm>
            <a:off x="1" y="2762910"/>
            <a:ext cx="4310742" cy="683326"/>
          </a:xfrm>
          <a:prstGeom prst="rect">
            <a:avLst/>
          </a:prstGeom>
          <a:solidFill>
            <a:srgbClr val="7F7F7F">
              <a:alpha val="60000"/>
            </a:srgbClr>
          </a:solidFill>
          <a:ln>
            <a:noFill/>
          </a:ln>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lv-LV"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Latvijas Universitātes</a:t>
            </a:r>
          </a:p>
          <a:p>
            <a:pPr algn="ctr" eaLnBrk="1" hangingPunct="1">
              <a:spcBef>
                <a:spcPct val="0"/>
              </a:spcBef>
              <a:buFontTx/>
              <a:buNone/>
            </a:pPr>
            <a:r>
              <a:rPr lang="lv-LV"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Dabas māja</a:t>
            </a:r>
            <a:endParaRPr lang="en-US"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1066" y="1512025"/>
            <a:ext cx="4532933" cy="250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13796"/>
            <a:ext cx="4310743" cy="227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Placeholder 20"/>
          <p:cNvPicPr>
            <a:picLocks noChangeAspect="1"/>
          </p:cNvPicPr>
          <p:nvPr/>
        </p:nvPicPr>
        <p:blipFill>
          <a:blip r:embed="rId6"/>
          <a:srcRect l="24437" r="24437"/>
          <a:stretch>
            <a:fillRect/>
          </a:stretch>
        </p:blipFill>
        <p:spPr bwMode="auto">
          <a:xfrm>
            <a:off x="5750385" y="3813433"/>
            <a:ext cx="1826072" cy="261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034" y="6314301"/>
            <a:ext cx="3328987" cy="276999"/>
          </a:xfrm>
          <a:prstGeom prst="rect">
            <a:avLst/>
          </a:prstGeom>
          <a:noFill/>
        </p:spPr>
        <p:txBody>
          <a:bodyPr wrap="square" rtlCol="0">
            <a:spAutoFit/>
          </a:bodyPr>
          <a:lstStyle/>
          <a:p>
            <a:r>
              <a:rPr lang="lv-LV" sz="1200" i="1" dirty="0">
                <a:latin typeface="Verdana" panose="020B0604030504040204" pitchFamily="34" charset="0"/>
                <a:ea typeface="Verdana" panose="020B0604030504040204" pitchFamily="34" charset="0"/>
                <a:cs typeface="Verdana" panose="020B0604030504040204" pitchFamily="34" charset="0"/>
              </a:rPr>
              <a:t>Avots: Latvijas Universitāte</a:t>
            </a:r>
          </a:p>
        </p:txBody>
      </p:sp>
      <p:sp>
        <p:nvSpPr>
          <p:cNvPr id="18" name="Title 1"/>
          <p:cNvSpPr txBox="1">
            <a:spLocks/>
          </p:cNvSpPr>
          <p:nvPr/>
        </p:nvSpPr>
        <p:spPr bwMode="auto">
          <a:xfrm>
            <a:off x="2130706" y="409110"/>
            <a:ext cx="640369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800" dirty="0"/>
              <a:t>Moderna, ērta, daudzpusīga studiju vide izglītības zinātnē</a:t>
            </a:r>
          </a:p>
        </p:txBody>
      </p:sp>
      <p:sp>
        <p:nvSpPr>
          <p:cNvPr id="19" name="Title 3"/>
          <p:cNvSpPr txBox="1">
            <a:spLocks/>
          </p:cNvSpPr>
          <p:nvPr/>
        </p:nvSpPr>
        <p:spPr bwMode="auto">
          <a:xfrm>
            <a:off x="4611066" y="1498271"/>
            <a:ext cx="4532934" cy="683326"/>
          </a:xfrm>
          <a:prstGeom prst="rect">
            <a:avLst/>
          </a:prstGeom>
          <a:solidFill>
            <a:srgbClr val="7F7F7F">
              <a:alpha val="60000"/>
            </a:srgbClr>
          </a:solidFill>
          <a:ln>
            <a:noFill/>
          </a:ln>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lv-LV"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Latvijas Universitātes</a:t>
            </a:r>
          </a:p>
          <a:p>
            <a:pPr algn="ctr" eaLnBrk="1" hangingPunct="1">
              <a:spcBef>
                <a:spcPct val="0"/>
              </a:spcBef>
              <a:buFontTx/>
              <a:buNone/>
            </a:pPr>
            <a:r>
              <a:rPr lang="lv-LV"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Zinātnes māja</a:t>
            </a:r>
          </a:p>
        </p:txBody>
      </p:sp>
      <p:sp>
        <p:nvSpPr>
          <p:cNvPr id="21" name="Title 3"/>
          <p:cNvSpPr txBox="1">
            <a:spLocks/>
          </p:cNvSpPr>
          <p:nvPr/>
        </p:nvSpPr>
        <p:spPr bwMode="auto">
          <a:xfrm>
            <a:off x="1" y="5181600"/>
            <a:ext cx="4310742" cy="1102820"/>
          </a:xfrm>
          <a:prstGeom prst="rect">
            <a:avLst/>
          </a:prstGeom>
          <a:solidFill>
            <a:srgbClr val="7F7F7F">
              <a:alpha val="60000"/>
            </a:srgbClr>
          </a:solidFill>
          <a:ln>
            <a:noFill/>
          </a:ln>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lv-LV"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Latvijas Universitātes</a:t>
            </a:r>
          </a:p>
          <a:p>
            <a:pPr algn="ctr" eaLnBrk="1" hangingPunct="1">
              <a:spcBef>
                <a:spcPct val="0"/>
              </a:spcBef>
              <a:buFontTx/>
              <a:buNone/>
            </a:pPr>
            <a:r>
              <a:rPr lang="lv-LV" alt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Rakstu māja</a:t>
            </a:r>
          </a:p>
          <a:p>
            <a:pPr algn="ctr" eaLnBrk="1" hangingPunct="1">
              <a:spcBef>
                <a:spcPct val="0"/>
              </a:spcBef>
              <a:buFontTx/>
              <a:buNone/>
            </a:pPr>
            <a:r>
              <a:rPr lang="lv-LV" alt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humanitārās un sociālās zinātnes, pedagoģija un māksla</a:t>
            </a:r>
          </a:p>
        </p:txBody>
      </p:sp>
      <p:sp>
        <p:nvSpPr>
          <p:cNvPr id="22" name="Title 3"/>
          <p:cNvSpPr txBox="1">
            <a:spLocks/>
          </p:cNvSpPr>
          <p:nvPr/>
        </p:nvSpPr>
        <p:spPr bwMode="auto">
          <a:xfrm>
            <a:off x="5750385" y="5429250"/>
            <a:ext cx="1826072" cy="942606"/>
          </a:xfrm>
          <a:prstGeom prst="rect">
            <a:avLst/>
          </a:prstGeom>
          <a:solidFill>
            <a:srgbClr val="7F7F7F">
              <a:alpha val="60000"/>
            </a:srgbClr>
          </a:solidFill>
          <a:ln>
            <a:noFill/>
          </a:ln>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lv-LV" alt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Apartamenti studentiem un vieslektoriem</a:t>
            </a:r>
          </a:p>
        </p:txBody>
      </p:sp>
    </p:spTree>
    <p:extLst>
      <p:ext uri="{BB962C8B-B14F-4D97-AF65-F5344CB8AC3E}">
        <p14:creationId xmlns:p14="http://schemas.microsoft.com/office/powerpoint/2010/main" val="2893171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p:txBody>
          <a:bodyPr/>
          <a:lstStyle/>
          <a:p>
            <a:fld id="{2A7A2D14-D4ED-4D20-9591-109C52ACFD9F}" type="slidenum">
              <a:rPr lang="en-US" altLang="lv-LV" smtClean="0"/>
              <a:pPr/>
              <a:t>8</a:t>
            </a:fld>
            <a:endParaRPr lang="en-US" altLang="lv-LV"/>
          </a:p>
        </p:txBody>
      </p:sp>
      <p:sp>
        <p:nvSpPr>
          <p:cNvPr id="5" name="Title 1"/>
          <p:cNvSpPr txBox="1">
            <a:spLocks/>
          </p:cNvSpPr>
          <p:nvPr/>
        </p:nvSpPr>
        <p:spPr bwMode="auto">
          <a:xfrm>
            <a:off x="2130706" y="409110"/>
            <a:ext cx="625129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800" dirty="0"/>
              <a:t>Konsolidācijas priekšlikums un alternatīvas</a:t>
            </a:r>
          </a:p>
        </p:txBody>
      </p:sp>
      <p:sp>
        <p:nvSpPr>
          <p:cNvPr id="7" name="Content Placeholder 2"/>
          <p:cNvSpPr txBox="1">
            <a:spLocks/>
          </p:cNvSpPr>
          <p:nvPr/>
        </p:nvSpPr>
        <p:spPr bwMode="auto">
          <a:xfrm>
            <a:off x="697718" y="1789612"/>
            <a:ext cx="7208032" cy="358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spcBef>
                <a:spcPts val="0"/>
              </a:spcBef>
              <a:spcAft>
                <a:spcPts val="600"/>
              </a:spcAft>
            </a:pPr>
            <a:r>
              <a:rPr lang="lv-LV" sz="1800" b="1" dirty="0"/>
              <a:t>IZM priekšlikums: RPIVA integrēt LU </a:t>
            </a:r>
            <a:r>
              <a:rPr lang="lv-LV" sz="1800" dirty="0"/>
              <a:t>un</a:t>
            </a:r>
            <a:r>
              <a:rPr lang="lv-LV" sz="1800" b="1" dirty="0"/>
              <a:t> dublējošās programmas konsolidēt </a:t>
            </a:r>
            <a:r>
              <a:rPr lang="lv-LV" sz="1800" dirty="0"/>
              <a:t>līdz 2019.gada akreditācijai, izveidojot jaunu, spēcīgu </a:t>
            </a:r>
            <a:r>
              <a:rPr lang="lv-LV" sz="1800" b="1" dirty="0"/>
              <a:t>skolotāju izglītības centru</a:t>
            </a:r>
            <a:r>
              <a:rPr lang="lv-LV" sz="1800" dirty="0"/>
              <a:t>,</a:t>
            </a:r>
            <a:r>
              <a:rPr lang="lv-LV" sz="1800" b="1" dirty="0"/>
              <a:t> </a:t>
            </a:r>
            <a:r>
              <a:rPr lang="lv-LV" sz="1800" dirty="0"/>
              <a:t>un</a:t>
            </a:r>
            <a:r>
              <a:rPr lang="lv-LV" sz="1800" b="1" dirty="0"/>
              <a:t> </a:t>
            </a:r>
            <a:r>
              <a:rPr lang="lv-LV" sz="1800" dirty="0"/>
              <a:t>mūzikas un dejas skolotājus</a:t>
            </a:r>
            <a:r>
              <a:rPr lang="lv-LV" sz="1800" b="1" dirty="0"/>
              <a:t> sagatavot JVLMA</a:t>
            </a:r>
            <a:r>
              <a:rPr lang="lv-LV" sz="1800" i="1" dirty="0"/>
              <a:t> </a:t>
            </a:r>
          </a:p>
          <a:p>
            <a:pPr>
              <a:spcBef>
                <a:spcPts val="0"/>
              </a:spcBef>
              <a:spcAft>
                <a:spcPts val="600"/>
              </a:spcAft>
            </a:pPr>
            <a:endParaRPr lang="lv-LV" sz="1800" i="1" dirty="0"/>
          </a:p>
          <a:p>
            <a:pPr>
              <a:spcBef>
                <a:spcPts val="0"/>
              </a:spcBef>
              <a:spcAft>
                <a:spcPts val="600"/>
              </a:spcAft>
            </a:pPr>
            <a:r>
              <a:rPr lang="lv-LV" sz="1800" b="1" dirty="0">
                <a:solidFill>
                  <a:srgbClr val="00B050"/>
                </a:solidFill>
              </a:rPr>
              <a:t>1.alternatīva: </a:t>
            </a:r>
            <a:r>
              <a:rPr lang="lv-LV" sz="1800" b="1" dirty="0"/>
              <a:t>Neveikt iestāžu reorganizāciju, </a:t>
            </a:r>
            <a:r>
              <a:rPr lang="lv-LV" sz="1800" dirty="0"/>
              <a:t>bet dublējošās programmas vērtēt 2019.gada akreditācijā </a:t>
            </a:r>
            <a:r>
              <a:rPr lang="lv-LV" sz="1800" i="1" dirty="0"/>
              <a:t>(LIZDA)</a:t>
            </a:r>
          </a:p>
          <a:p>
            <a:pPr>
              <a:spcBef>
                <a:spcPts val="0"/>
              </a:spcBef>
              <a:spcAft>
                <a:spcPts val="600"/>
              </a:spcAft>
            </a:pPr>
            <a:endParaRPr lang="lv-LV" sz="1800" dirty="0"/>
          </a:p>
          <a:p>
            <a:pPr>
              <a:spcBef>
                <a:spcPts val="0"/>
              </a:spcBef>
              <a:spcAft>
                <a:spcPts val="600"/>
              </a:spcAft>
            </a:pPr>
            <a:r>
              <a:rPr lang="lv-LV" sz="1800" b="1" dirty="0">
                <a:solidFill>
                  <a:srgbClr val="00B050"/>
                </a:solidFill>
              </a:rPr>
              <a:t>2.alternatīva: </a:t>
            </a:r>
            <a:r>
              <a:rPr lang="lv-LV" sz="1800" b="1" dirty="0"/>
              <a:t>RPIVA pievienot LU aģentūras statusā, </a:t>
            </a:r>
            <a:r>
              <a:rPr lang="lv-LV" sz="1800" dirty="0"/>
              <a:t>saglabājot tās pašreizējo struktūru </a:t>
            </a:r>
            <a:r>
              <a:rPr lang="lv-LV" sz="1800" i="1" dirty="0"/>
              <a:t>(AIP)</a:t>
            </a:r>
          </a:p>
        </p:txBody>
      </p:sp>
    </p:spTree>
    <p:extLst>
      <p:ext uri="{BB962C8B-B14F-4D97-AF65-F5344CB8AC3E}">
        <p14:creationId xmlns:p14="http://schemas.microsoft.com/office/powerpoint/2010/main" val="2220043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p:txBody>
          <a:bodyPr/>
          <a:lstStyle/>
          <a:p>
            <a:fld id="{2A7A2D14-D4ED-4D20-9591-109C52ACFD9F}" type="slidenum">
              <a:rPr lang="en-US" altLang="lv-LV" smtClean="0"/>
              <a:pPr/>
              <a:t>9</a:t>
            </a:fld>
            <a:endParaRPr lang="en-US" altLang="lv-LV"/>
          </a:p>
        </p:txBody>
      </p:sp>
      <p:grpSp>
        <p:nvGrpSpPr>
          <p:cNvPr id="12" name="Group 11"/>
          <p:cNvGrpSpPr/>
          <p:nvPr/>
        </p:nvGrpSpPr>
        <p:grpSpPr>
          <a:xfrm>
            <a:off x="1216977" y="3122659"/>
            <a:ext cx="1963928" cy="1861457"/>
            <a:chOff x="1021006" y="3122659"/>
            <a:chExt cx="1963928" cy="1861457"/>
          </a:xfrm>
        </p:grpSpPr>
        <p:sp>
          <p:nvSpPr>
            <p:cNvPr id="5" name="Oval 4"/>
            <p:cNvSpPr/>
            <p:nvPr/>
          </p:nvSpPr>
          <p:spPr>
            <a:xfrm>
              <a:off x="1021006" y="3122659"/>
              <a:ext cx="1963928" cy="1861457"/>
            </a:xfrm>
            <a:prstGeom prst="ellipse">
              <a:avLst/>
            </a:prstGeom>
            <a:solidFill>
              <a:srgbClr val="28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1470666" y="3306580"/>
              <a:ext cx="1064608" cy="1112615"/>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b="1" dirty="0">
                  <a:latin typeface="Verdana" panose="020B0604030504040204" pitchFamily="34" charset="0"/>
                  <a:ea typeface="Verdana" panose="020B0604030504040204" pitchFamily="34" charset="0"/>
                  <a:cs typeface="Verdana" panose="020B0604030504040204" pitchFamily="34" charset="0"/>
                </a:rPr>
                <a:t>PPMF</a:t>
              </a:r>
            </a:p>
            <a:p>
              <a:pPr algn="ctr"/>
              <a:r>
                <a:rPr lang="lv-LV" sz="1200" b="1" dirty="0">
                  <a:latin typeface="Verdana" panose="020B0604030504040204" pitchFamily="34" charset="0"/>
                  <a:ea typeface="Verdana" panose="020B0604030504040204" pitchFamily="34" charset="0"/>
                  <a:cs typeface="Verdana" panose="020B0604030504040204" pitchFamily="34" charset="0"/>
                </a:rPr>
                <a:t>+</a:t>
              </a:r>
            </a:p>
            <a:p>
              <a:pPr algn="ctr"/>
              <a:r>
                <a:rPr lang="lv-LV" sz="1200" b="1" dirty="0">
                  <a:latin typeface="Verdana" panose="020B0604030504040204" pitchFamily="34" charset="0"/>
                  <a:ea typeface="Verdana" panose="020B0604030504040204" pitchFamily="34" charset="0"/>
                  <a:cs typeface="Verdana" panose="020B0604030504040204" pitchFamily="34" charset="0"/>
                </a:rPr>
                <a:t>RPIVA</a:t>
              </a:r>
              <a:endParaRPr lang="lv-LV" sz="1200" b="1" dirty="0"/>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64" y="2104918"/>
            <a:ext cx="3320954" cy="944000"/>
          </a:xfrm>
          <a:prstGeom prst="rect">
            <a:avLst/>
          </a:prstGeom>
        </p:spPr>
      </p:pic>
      <p:sp>
        <p:nvSpPr>
          <p:cNvPr id="13" name="TextBox 12"/>
          <p:cNvSpPr txBox="1"/>
          <p:nvPr/>
        </p:nvSpPr>
        <p:spPr>
          <a:xfrm>
            <a:off x="259539" y="5192588"/>
            <a:ext cx="3878804" cy="1200329"/>
          </a:xfrm>
          <a:prstGeom prst="rect">
            <a:avLst/>
          </a:prstGeom>
          <a:solidFill>
            <a:srgbClr val="00B050"/>
          </a:solid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lv-LV" sz="1800" b="1" dirty="0">
                <a:latin typeface="Verdana" panose="020B0604030504040204" pitchFamily="34" charset="0"/>
                <a:ea typeface="Verdana" panose="020B0604030504040204" pitchFamily="34" charset="0"/>
                <a:cs typeface="Verdana" panose="020B0604030504040204" pitchFamily="34" charset="0"/>
              </a:rPr>
              <a:t>Moderna, kvalitatīva, praksē un pētniecībā </a:t>
            </a:r>
            <a:r>
              <a:rPr lang="lv-LV" sz="1800" b="1" dirty="0" smtClean="0">
                <a:latin typeface="Verdana" panose="020B0604030504040204" pitchFamily="34" charset="0"/>
                <a:ea typeface="Verdana" panose="020B0604030504040204" pitchFamily="34" charset="0"/>
                <a:cs typeface="Verdana" panose="020B0604030504040204" pitchFamily="34" charset="0"/>
              </a:rPr>
              <a:t>balstīta, </a:t>
            </a:r>
            <a:r>
              <a:rPr lang="lv-LV" sz="1800" b="1" dirty="0">
                <a:latin typeface="Verdana" panose="020B0604030504040204" pitchFamily="34" charset="0"/>
                <a:ea typeface="Verdana" panose="020B0604030504040204" pitchFamily="34" charset="0"/>
                <a:cs typeface="Verdana" panose="020B0604030504040204" pitchFamily="34" charset="0"/>
              </a:rPr>
              <a:t>ar citām studiju jomām integrēta skolotāju izglītība</a:t>
            </a:r>
          </a:p>
        </p:txBody>
      </p:sp>
      <p:sp>
        <p:nvSpPr>
          <p:cNvPr id="14" name="Title 1"/>
          <p:cNvSpPr txBox="1">
            <a:spLocks/>
          </p:cNvSpPr>
          <p:nvPr/>
        </p:nvSpPr>
        <p:spPr bwMode="auto">
          <a:xfrm>
            <a:off x="2130706" y="409110"/>
            <a:ext cx="670849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800" dirty="0"/>
              <a:t>IZM priekšlikums: </a:t>
            </a:r>
          </a:p>
          <a:p>
            <a:r>
              <a:rPr lang="lv-LV" dirty="0"/>
              <a:t>RPIVA integrācija LU</a:t>
            </a:r>
          </a:p>
        </p:txBody>
      </p:sp>
      <p:sp>
        <p:nvSpPr>
          <p:cNvPr id="15" name="Content Placeholder 2"/>
          <p:cNvSpPr txBox="1">
            <a:spLocks/>
          </p:cNvSpPr>
          <p:nvPr/>
        </p:nvSpPr>
        <p:spPr bwMode="auto">
          <a:xfrm>
            <a:off x="4080512" y="1789612"/>
            <a:ext cx="4453888" cy="4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spcBef>
                <a:spcPts val="0"/>
              </a:spcBef>
              <a:spcAft>
                <a:spcPts val="1200"/>
              </a:spcAft>
            </a:pPr>
            <a:r>
              <a:rPr lang="lv-LV" sz="1800" dirty="0"/>
              <a:t>Rezultātā:</a:t>
            </a:r>
          </a:p>
          <a:p>
            <a:pPr marL="342900" indent="-342900">
              <a:spcBef>
                <a:spcPts val="0"/>
              </a:spcBef>
              <a:spcAft>
                <a:spcPts val="1200"/>
              </a:spcAft>
              <a:buClr>
                <a:srgbClr val="00B050"/>
              </a:buClr>
              <a:buFont typeface="Arial" panose="020B0604020202020204" pitchFamily="34" charset="0"/>
              <a:buChar char="•"/>
            </a:pPr>
            <a:r>
              <a:rPr lang="lv-LV" sz="1800" b="1" dirty="0"/>
              <a:t>Izveidots skolotāju izglītības centrs, </a:t>
            </a:r>
            <a:r>
              <a:rPr lang="lv-LV" sz="1800" dirty="0"/>
              <a:t>kurā koncentrēti labākie resursi, nodrošināta sinerģija ar citu nozaru studijām un akadēmiskā personāla un studējošo </a:t>
            </a:r>
            <a:r>
              <a:rPr lang="lv-LV" sz="1800" i="1" dirty="0"/>
              <a:t>kritiskā masa </a:t>
            </a:r>
            <a:r>
              <a:rPr lang="lv-LV" sz="1800" dirty="0"/>
              <a:t>(50%)</a:t>
            </a:r>
          </a:p>
          <a:p>
            <a:pPr marL="342900" indent="-342900">
              <a:spcBef>
                <a:spcPts val="0"/>
              </a:spcBef>
              <a:spcAft>
                <a:spcPts val="1200"/>
              </a:spcAft>
              <a:buClr>
                <a:srgbClr val="00B050"/>
              </a:buClr>
              <a:buFont typeface="Arial" panose="020B0604020202020204" pitchFamily="34" charset="0"/>
              <a:buChar char="•"/>
            </a:pPr>
            <a:r>
              <a:rPr lang="lv-LV" sz="1800" dirty="0"/>
              <a:t>Radīti</a:t>
            </a:r>
            <a:r>
              <a:rPr lang="lv-LV" sz="1800" b="1" dirty="0"/>
              <a:t> priekšnosacījumi </a:t>
            </a:r>
            <a:r>
              <a:rPr lang="lv-LV" sz="1800" dirty="0"/>
              <a:t>studiju programmu </a:t>
            </a:r>
            <a:r>
              <a:rPr lang="lv-LV" sz="1800" b="1" dirty="0"/>
              <a:t>konsolidācijai</a:t>
            </a:r>
          </a:p>
          <a:p>
            <a:pPr marL="342900" indent="-342900">
              <a:spcBef>
                <a:spcPts val="0"/>
              </a:spcBef>
              <a:spcAft>
                <a:spcPts val="0"/>
              </a:spcAft>
              <a:buClr>
                <a:srgbClr val="00B050"/>
              </a:buClr>
              <a:buFont typeface="Arial" panose="020B0604020202020204" pitchFamily="34" charset="0"/>
              <a:buChar char="•"/>
            </a:pPr>
            <a:r>
              <a:rPr lang="lv-LV" sz="1800" dirty="0"/>
              <a:t>Līdz </a:t>
            </a:r>
            <a:r>
              <a:rPr lang="lv-LV" sz="1800" dirty="0" smtClean="0"/>
              <a:t>2022.gadam </a:t>
            </a:r>
            <a:r>
              <a:rPr lang="lv-LV" sz="1800" b="1" dirty="0"/>
              <a:t>mobilizēti</a:t>
            </a:r>
            <a:r>
              <a:rPr lang="lv-LV" sz="1800" dirty="0"/>
              <a:t> un</a:t>
            </a:r>
            <a:r>
              <a:rPr lang="lv-LV" sz="1800" b="1" dirty="0"/>
              <a:t> skolotāju izglītības stiprināšanā ieguldīti 5</a:t>
            </a:r>
            <a:r>
              <a:rPr lang="en-US" dirty="0"/>
              <a:t> </a:t>
            </a:r>
            <a:r>
              <a:rPr lang="lv-LV" sz="1800" b="1" dirty="0"/>
              <a:t>8</a:t>
            </a:r>
            <a:r>
              <a:rPr lang="lv-LV" sz="1800" b="1" dirty="0" smtClean="0"/>
              <a:t>00</a:t>
            </a:r>
            <a:r>
              <a:rPr lang="en-US" dirty="0"/>
              <a:t> </a:t>
            </a:r>
            <a:r>
              <a:rPr lang="lv-LV" sz="1800" b="1" dirty="0"/>
              <a:t>000 </a:t>
            </a:r>
            <a:r>
              <a:rPr lang="lv-LV" sz="1800" b="1" dirty="0" smtClean="0"/>
              <a:t>EUR</a:t>
            </a:r>
            <a:endParaRPr lang="lv-LV" sz="1800" dirty="0"/>
          </a:p>
        </p:txBody>
      </p:sp>
    </p:spTree>
    <p:extLst>
      <p:ext uri="{BB962C8B-B14F-4D97-AF65-F5344CB8AC3E}">
        <p14:creationId xmlns:p14="http://schemas.microsoft.com/office/powerpoint/2010/main" val="297686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18396</TotalTime>
  <Words>1395</Words>
  <Application>Microsoft Office PowerPoint</Application>
  <PresentationFormat>On-screen Show (4:3)</PresentationFormat>
  <Paragraphs>208</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MS PGothic</vt:lpstr>
      <vt:lpstr>Arial</vt:lpstr>
      <vt:lpstr>Calibri</vt:lpstr>
      <vt:lpstr>Times New Roman</vt:lpstr>
      <vt:lpstr>Verdana</vt:lpstr>
      <vt:lpstr>89_Prezentacija_templateLV</vt:lpstr>
      <vt:lpstr>Rīgas Pedagoģijas un izglītības vadības akadēmijas pievienošana Latvijas Universitātei  06.03.2017.</vt:lpstr>
      <vt:lpstr>PowerPoint Presentation</vt:lpstr>
      <vt:lpstr>Resursu konsolidācija un mobilizācija skolotāju sagatavošanai jaunā kvalitātē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Inta Stīpniece</cp:lastModifiedBy>
  <cp:revision>1017</cp:revision>
  <cp:lastPrinted>2017-03-07T09:58:52Z</cp:lastPrinted>
  <dcterms:created xsi:type="dcterms:W3CDTF">2014-11-20T14:46:47Z</dcterms:created>
  <dcterms:modified xsi:type="dcterms:W3CDTF">2017-03-08T11:37:32Z</dcterms:modified>
</cp:coreProperties>
</file>