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4" r:id="rId2"/>
    <p:sldId id="277" r:id="rId3"/>
    <p:sldId id="274" r:id="rId4"/>
    <p:sldId id="273" r:id="rId5"/>
    <p:sldId id="285" r:id="rId6"/>
    <p:sldId id="284" r:id="rId7"/>
    <p:sldId id="281" r:id="rId8"/>
    <p:sldId id="282" r:id="rId9"/>
    <p:sldId id="283" r:id="rId10"/>
    <p:sldId id="265" r:id="rId11"/>
    <p:sldId id="278" r:id="rId12"/>
    <p:sldId id="279" r:id="rId13"/>
    <p:sldId id="280" r:id="rId14"/>
    <p:sldId id="286" r:id="rId15"/>
    <p:sldId id="263" r:id="rId16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1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7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darblapa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884761687397771E-2"/>
          <c:y val="0.1285225372057974"/>
          <c:w val="0.85636644604207079"/>
          <c:h val="0.7104538879765258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Lapa1!$B$1</c:f>
              <c:strCache>
                <c:ptCount val="1"/>
                <c:pt idx="0">
                  <c:v>LV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Lapa1!$A$2:$A$6</c:f>
              <c:strCache>
                <c:ptCount val="5"/>
                <c:pt idx="0">
                  <c:v>Pārtikas pakas</c:v>
                </c:pt>
                <c:pt idx="1">
                  <c:v>Higiēnas pakas </c:v>
                </c:pt>
                <c:pt idx="2">
                  <c:v>Skolas piederumu pakas</c:v>
                </c:pt>
                <c:pt idx="3">
                  <c:v>Bērnu pārtikas pakas</c:v>
                </c:pt>
                <c:pt idx="4">
                  <c:v>Bērnu higiēnas pakas</c:v>
                </c:pt>
              </c:strCache>
            </c:strRef>
          </c:cat>
          <c:val>
            <c:numRef>
              <c:f>Lapa1!$B$2:$B$6</c:f>
              <c:numCache>
                <c:formatCode>General</c:formatCode>
                <c:ptCount val="5"/>
                <c:pt idx="0">
                  <c:v>11503</c:v>
                </c:pt>
                <c:pt idx="1">
                  <c:v>5333</c:v>
                </c:pt>
                <c:pt idx="2">
                  <c:v>237</c:v>
                </c:pt>
                <c:pt idx="3">
                  <c:v>118</c:v>
                </c:pt>
                <c:pt idx="4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16-4B49-B339-C42673E5FC91}"/>
            </c:ext>
          </c:extLst>
        </c:ser>
        <c:ser>
          <c:idx val="1"/>
          <c:order val="1"/>
          <c:tx>
            <c:strRef>
              <c:f>Lapa1!$C$1</c:f>
              <c:strCache>
                <c:ptCount val="1"/>
                <c:pt idx="0">
                  <c:v>UA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Lapa1!$A$2:$A$6</c:f>
              <c:strCache>
                <c:ptCount val="5"/>
                <c:pt idx="0">
                  <c:v>Pārtikas pakas</c:v>
                </c:pt>
                <c:pt idx="1">
                  <c:v>Higiēnas pakas </c:v>
                </c:pt>
                <c:pt idx="2">
                  <c:v>Skolas piederumu pakas</c:v>
                </c:pt>
                <c:pt idx="3">
                  <c:v>Bērnu pārtikas pakas</c:v>
                </c:pt>
                <c:pt idx="4">
                  <c:v>Bērnu higiēnas pakas</c:v>
                </c:pt>
              </c:strCache>
            </c:strRef>
          </c:cat>
          <c:val>
            <c:numRef>
              <c:f>Lapa1!$C$2:$C$6</c:f>
              <c:numCache>
                <c:formatCode>General</c:formatCode>
                <c:ptCount val="5"/>
                <c:pt idx="0">
                  <c:v>521</c:v>
                </c:pt>
                <c:pt idx="1">
                  <c:v>317</c:v>
                </c:pt>
                <c:pt idx="2">
                  <c:v>76</c:v>
                </c:pt>
                <c:pt idx="3">
                  <c:v>9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16-4B49-B339-C42673E5FC9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982718367"/>
        <c:axId val="2035437711"/>
      </c:barChart>
      <c:catAx>
        <c:axId val="198271836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035437711"/>
        <c:crosses val="autoZero"/>
        <c:auto val="1"/>
        <c:lblAlgn val="ctr"/>
        <c:lblOffset val="100"/>
        <c:noMultiLvlLbl val="0"/>
      </c:catAx>
      <c:valAx>
        <c:axId val="203543771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9827183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8FD47-217D-41B7-817F-35D6FB2F895A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3D55F-4EEE-4F3B-86CA-7E376B84E3B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02452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3D55F-4EEE-4F3B-86CA-7E376B84E3B0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50989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4FEAA-8254-4ED2-B740-76503BD94DFC}" type="datetime1">
              <a:rPr lang="lv-LV" smtClean="0"/>
              <a:t>16.03.2023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3FF2-76AC-4E28-B428-0A84E6A7FD6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94651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4B01-94B2-478E-9D84-0A00D4969D80}" type="datetime1">
              <a:rPr lang="lv-LV" smtClean="0"/>
              <a:t>16.03.2023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3FF2-76AC-4E28-B428-0A84E6A7FD6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99833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CBFD2-7EFB-4EB9-A089-85DA4DCC8942}" type="datetime1">
              <a:rPr lang="lv-LV" smtClean="0"/>
              <a:t>16.03.2023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3FF2-76AC-4E28-B428-0A84E6A7FD6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18970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B3940-DA6E-4CF2-9A2B-8DDD620D66AC}" type="datetime1">
              <a:rPr lang="lv-LV" smtClean="0"/>
              <a:t>16.03.2023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3FF2-76AC-4E28-B428-0A84E6A7FD6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9221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AC903-3BF8-4806-9290-DFC5734970B6}" type="datetime1">
              <a:rPr lang="lv-LV" smtClean="0"/>
              <a:t>16.03.2023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3FF2-76AC-4E28-B428-0A84E6A7FD6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58397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01F1A-2024-4295-9A38-4ADF1AAB9CBE}" type="datetime1">
              <a:rPr lang="lv-LV" smtClean="0"/>
              <a:t>16.03.2023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3FF2-76AC-4E28-B428-0A84E6A7FD6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66923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4358-5EDA-4CC5-83A2-210C5DD1929B}" type="datetime1">
              <a:rPr lang="lv-LV" smtClean="0"/>
              <a:t>16.03.2023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3FF2-76AC-4E28-B428-0A84E6A7FD6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6339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3F108-14D4-4318-9325-F902BE851723}" type="datetime1">
              <a:rPr lang="lv-LV" smtClean="0"/>
              <a:t>16.03.2023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3FF2-76AC-4E28-B428-0A84E6A7FD6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12515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A40F-4E7C-416B-A0F5-1B753CCC79B8}" type="datetime1">
              <a:rPr lang="lv-LV" smtClean="0"/>
              <a:t>16.03.2023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3FF2-76AC-4E28-B428-0A84E6A7FD6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07508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A494B-B558-4491-88E3-BC24196BCA60}" type="datetime1">
              <a:rPr lang="lv-LV" smtClean="0"/>
              <a:t>16.03.2023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3FF2-76AC-4E28-B428-0A84E6A7FD6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09589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95BA4-9512-4A3C-9070-1AB8FDAB4DB5}" type="datetime1">
              <a:rPr lang="lv-LV" smtClean="0"/>
              <a:t>16.03.2023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3FF2-76AC-4E28-B428-0A84E6A7FD6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46192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122D2-8C9A-47B8-B456-B7E205DED24E}" type="datetime1">
              <a:rPr lang="lv-LV" smtClean="0"/>
              <a:t>16.03.2023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43FF2-76AC-4E28-B428-0A84E6A7FD6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31639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48396" y="5539154"/>
            <a:ext cx="6995748" cy="546591"/>
          </a:xfrm>
        </p:spPr>
        <p:txBody>
          <a:bodyPr anchor="t">
            <a:noAutofit/>
          </a:bodyPr>
          <a:lstStyle/>
          <a:p>
            <a:pPr algn="r">
              <a:defRPr/>
            </a:pPr>
            <a:r>
              <a:rPr lang="lv-LV" sz="2000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lv-LV" sz="20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lv-LV" sz="2000" dirty="0">
                <a:solidFill>
                  <a:schemeClr val="bg2">
                    <a:lumMod val="10000"/>
                  </a:schemeClr>
                </a:solidFill>
              </a:rPr>
              <a:t>Biedrības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</a:rPr>
              <a:t> “</a:t>
            </a:r>
            <a:r>
              <a:rPr lang="lv-LV" sz="2000" dirty="0">
                <a:solidFill>
                  <a:schemeClr val="bg2">
                    <a:lumMod val="10000"/>
                  </a:schemeClr>
                </a:solidFill>
              </a:rPr>
              <a:t>Latvijas Sarkanais Krusts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</a:rPr>
              <a:t>”</a:t>
            </a:r>
            <a:r>
              <a:rPr lang="lv-LV" sz="2000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lv-LV" sz="20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lv-LV" sz="2000" dirty="0">
                <a:solidFill>
                  <a:schemeClr val="bg2">
                    <a:lumMod val="10000"/>
                  </a:schemeClr>
                </a:solidFill>
              </a:rPr>
              <a:t>Madonas komiteja</a:t>
            </a:r>
            <a:br>
              <a:rPr lang="lv-LV" sz="20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lv-LV" sz="2000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lv-LV" sz="2000" dirty="0">
                <a:solidFill>
                  <a:schemeClr val="bg2">
                    <a:lumMod val="10000"/>
                  </a:schemeClr>
                </a:solidFill>
              </a:rPr>
            </a:br>
            <a:endParaRPr lang="lv-LV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30469" y="6233258"/>
            <a:ext cx="2743200" cy="365125"/>
          </a:xfrm>
          <a:ln w="3175">
            <a:solidFill>
              <a:srgbClr val="FFFFFF"/>
            </a:solidFill>
          </a:ln>
        </p:spPr>
        <p:txBody>
          <a:bodyPr/>
          <a:lstStyle/>
          <a:p>
            <a:r>
              <a:rPr lang="lv-LV" sz="1600" dirty="0">
                <a:solidFill>
                  <a:schemeClr val="tx1"/>
                </a:solidFill>
                <a:latin typeface="+mj-lt"/>
              </a:rPr>
              <a:t>03.03.2023.</a:t>
            </a:r>
          </a:p>
        </p:txBody>
      </p:sp>
    </p:spTree>
    <p:extLst>
      <p:ext uri="{BB962C8B-B14F-4D97-AF65-F5344CB8AC3E}">
        <p14:creationId xmlns:p14="http://schemas.microsoft.com/office/powerpoint/2010/main" val="3774896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atura vietturis 2">
            <a:extLst>
              <a:ext uri="{FF2B5EF4-FFF2-40B4-BE49-F238E27FC236}">
                <a16:creationId xmlns:a16="http://schemas.microsoft.com/office/drawing/2014/main" id="{FD18A311-4229-4C6A-BE7D-4B772E0F41A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190" y="1171575"/>
            <a:ext cx="7399866" cy="5549900"/>
          </a:xfrm>
        </p:spPr>
      </p:pic>
      <p:sp>
        <p:nvSpPr>
          <p:cNvPr id="7" name="Title 5"/>
          <p:cNvSpPr txBox="1">
            <a:spLocks/>
          </p:cNvSpPr>
          <p:nvPr/>
        </p:nvSpPr>
        <p:spPr>
          <a:xfrm>
            <a:off x="838200" y="338748"/>
            <a:ext cx="10515600" cy="6108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lv-LV" sz="2800" b="1" dirty="0">
                <a:solidFill>
                  <a:schemeClr val="bg2">
                    <a:lumMod val="10000"/>
                  </a:schemeClr>
                </a:solidFill>
                <a:latin typeface="Calibri Light" panose="020F0302020204030204" pitchFamily="34" charset="0"/>
              </a:rPr>
              <a:t>Pirmās palīdzības apmācības</a:t>
            </a:r>
            <a:endParaRPr lang="lv-LV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643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03BFD4C-5BB2-4965-B33D-46C842F11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455"/>
            <a:ext cx="10153650" cy="1009651"/>
          </a:xfrm>
        </p:spPr>
        <p:txBody>
          <a:bodyPr/>
          <a:lstStyle/>
          <a:p>
            <a:r>
              <a:rPr lang="lv-LV" dirty="0"/>
              <a:t>Donoru dienas</a:t>
            </a:r>
            <a:endParaRPr lang="en-GB" dirty="0"/>
          </a:p>
        </p:txBody>
      </p:sp>
      <p:pic>
        <p:nvPicPr>
          <p:cNvPr id="4" name="Satura vietturis 3">
            <a:extLst>
              <a:ext uri="{FF2B5EF4-FFF2-40B4-BE49-F238E27FC236}">
                <a16:creationId xmlns:a16="http://schemas.microsoft.com/office/drawing/2014/main" id="{5DB9D5AF-69AA-4892-A61C-29D879020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275" y="1101990"/>
            <a:ext cx="3867150" cy="5465787"/>
          </a:xfrm>
        </p:spPr>
      </p:pic>
      <p:sp>
        <p:nvSpPr>
          <p:cNvPr id="7" name="Title 5"/>
          <p:cNvSpPr txBox="1">
            <a:spLocks/>
          </p:cNvSpPr>
          <p:nvPr/>
        </p:nvSpPr>
        <p:spPr>
          <a:xfrm>
            <a:off x="838200" y="338748"/>
            <a:ext cx="10515600" cy="6108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lv-LV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942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atura vietturis 2">
            <a:extLst>
              <a:ext uri="{FF2B5EF4-FFF2-40B4-BE49-F238E27FC236}">
                <a16:creationId xmlns:a16="http://schemas.microsoft.com/office/drawing/2014/main" id="{B2634014-4E71-4A52-90CA-B2E37185B6D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96" y="1653931"/>
            <a:ext cx="4865321" cy="4865321"/>
          </a:xfrm>
        </p:spPr>
      </p:pic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472354" cy="3704737"/>
          </a:xfrm>
        </p:spPr>
        <p:txBody>
          <a:bodyPr anchor="t">
            <a:normAutofit/>
          </a:bodyPr>
          <a:lstStyle/>
          <a:p>
            <a:endParaRPr lang="lv-LV" sz="2800" dirty="0">
              <a:latin typeface="+mj-lt"/>
            </a:endParaRPr>
          </a:p>
          <a:p>
            <a:pPr>
              <a:buBlip>
                <a:blip r:embed="rId4"/>
              </a:buBlip>
            </a:pPr>
            <a:r>
              <a:rPr lang="lv-LV" sz="2800" dirty="0">
                <a:latin typeface="+mj-lt"/>
              </a:rPr>
              <a:t> Jau vairāku gadu garumā piedalāmies </a:t>
            </a:r>
            <a:r>
              <a:rPr lang="lv-LV" sz="2800" dirty="0" err="1">
                <a:latin typeface="+mj-lt"/>
              </a:rPr>
              <a:t>O.Kalpaka</a:t>
            </a:r>
            <a:r>
              <a:rPr lang="lv-LV" sz="2800" dirty="0">
                <a:latin typeface="+mj-lt"/>
              </a:rPr>
              <a:t> atceres pasākumos un Karogu svētkos. </a:t>
            </a: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838200" y="338748"/>
            <a:ext cx="10515600" cy="6108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lv-LV" sz="2800" b="1" dirty="0">
                <a:solidFill>
                  <a:schemeClr val="bg2">
                    <a:lumMod val="10000"/>
                  </a:schemeClr>
                </a:solidFill>
                <a:latin typeface="Calibri Light" panose="020F0302020204030204" pitchFamily="34" charset="0"/>
              </a:rPr>
              <a:t>Sadarbība ar Kalpaka fondu</a:t>
            </a:r>
            <a:endParaRPr lang="lv-LV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030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atura vietturis 2">
            <a:extLst>
              <a:ext uri="{FF2B5EF4-FFF2-40B4-BE49-F238E27FC236}">
                <a16:creationId xmlns:a16="http://schemas.microsoft.com/office/drawing/2014/main" id="{D13684C0-02B7-4C16-B143-753277C7B32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4" y="1586279"/>
            <a:ext cx="5454161" cy="4090621"/>
          </a:xfrm>
        </p:spPr>
      </p:pic>
      <p:sp>
        <p:nvSpPr>
          <p:cNvPr id="7" name="Title 5"/>
          <p:cNvSpPr txBox="1">
            <a:spLocks/>
          </p:cNvSpPr>
          <p:nvPr/>
        </p:nvSpPr>
        <p:spPr>
          <a:xfrm>
            <a:off x="838200" y="338748"/>
            <a:ext cx="10515600" cy="6108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lv-LV" sz="2800" b="1" dirty="0">
                <a:solidFill>
                  <a:schemeClr val="bg2">
                    <a:lumMod val="10000"/>
                  </a:schemeClr>
                </a:solidFill>
                <a:latin typeface="Calibri Light" panose="020F0302020204030204" pitchFamily="34" charset="0"/>
              </a:rPr>
              <a:t>Sadarbība ar 26. Zemessargu bataljonu </a:t>
            </a:r>
            <a:endParaRPr lang="lv-LV" sz="2400" b="1" dirty="0">
              <a:solidFill>
                <a:srgbClr val="FF0000"/>
              </a:solidFill>
            </a:endParaRPr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2F7ACFDA-BCCA-4FCF-BAB4-CD16007560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49" y="1329104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54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Virsraksts 7">
            <a:extLst>
              <a:ext uri="{FF2B5EF4-FFF2-40B4-BE49-F238E27FC236}">
                <a16:creationId xmlns:a16="http://schemas.microsoft.com/office/drawing/2014/main" id="{8D515ECA-66F6-4739-84E9-F46AD864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Ierosinājumi turpmākai sadarbībai</a:t>
            </a:r>
            <a:endParaRPr lang="en-GB" dirty="0"/>
          </a:p>
        </p:txBody>
      </p:sp>
      <p:sp>
        <p:nvSpPr>
          <p:cNvPr id="9" name="Satura vietturis 8">
            <a:extLst>
              <a:ext uri="{FF2B5EF4-FFF2-40B4-BE49-F238E27FC236}">
                <a16:creationId xmlns:a16="http://schemas.microsoft.com/office/drawing/2014/main" id="{88677A60-FCD8-407C-A0F8-7C42D3958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lv-LV" dirty="0"/>
              <a:t>Būs koordinators no pašvaldības administrācijas, veidosim sadarbību un ar kopīgiem mērķiem uz priekšu.</a:t>
            </a:r>
          </a:p>
          <a:p>
            <a:pPr marL="0" indent="0" algn="ctr">
              <a:buNone/>
            </a:pPr>
            <a:r>
              <a:rPr lang="lv-LV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3950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88334"/>
            <a:ext cx="932297" cy="7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97" y="3088334"/>
            <a:ext cx="932297" cy="7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685" y="4819270"/>
            <a:ext cx="932297" cy="7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672" y="4978195"/>
            <a:ext cx="932297" cy="7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608193"/>
            <a:ext cx="932298" cy="7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98" y="1641899"/>
            <a:ext cx="932297" cy="7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itle 5"/>
          <p:cNvSpPr txBox="1">
            <a:spLocks/>
          </p:cNvSpPr>
          <p:nvPr/>
        </p:nvSpPr>
        <p:spPr>
          <a:xfrm>
            <a:off x="1834662" y="1608193"/>
            <a:ext cx="2737338" cy="9099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lv-LV" sz="2500" b="1" dirty="0">
                <a:solidFill>
                  <a:schemeClr val="bg2">
                    <a:lumMod val="10000"/>
                  </a:schemeClr>
                </a:solidFill>
                <a:latin typeface="Calibri Light" panose="020F0302020204030204" pitchFamily="34" charset="0"/>
              </a:rPr>
              <a:t>Elīna </a:t>
            </a:r>
            <a:r>
              <a:rPr lang="lv-LV" sz="2500" b="1" dirty="0" err="1">
                <a:solidFill>
                  <a:schemeClr val="bg2">
                    <a:lumMod val="10000"/>
                  </a:schemeClr>
                </a:solidFill>
                <a:latin typeface="Calibri Light" panose="020F0302020204030204" pitchFamily="34" charset="0"/>
              </a:rPr>
              <a:t>Madalāne</a:t>
            </a:r>
            <a:endParaRPr lang="lv-LV" sz="2500" b="1" dirty="0">
              <a:solidFill>
                <a:schemeClr val="bg2">
                  <a:lumMod val="10000"/>
                </a:schemeClr>
              </a:solidFill>
              <a:latin typeface="Calibri Light" panose="020F0302020204030204" pitchFamily="34" charset="0"/>
            </a:endParaRPr>
          </a:p>
          <a:p>
            <a:pPr>
              <a:defRPr/>
            </a:pPr>
            <a:r>
              <a:rPr lang="lv-LV" sz="1500" dirty="0">
                <a:solidFill>
                  <a:schemeClr val="bg2">
                    <a:lumMod val="10000"/>
                  </a:schemeClr>
                </a:solidFill>
                <a:latin typeface="Calibri Light" panose="020F0302020204030204" pitchFamily="34" charset="0"/>
              </a:rPr>
              <a:t>LSK Madonas komitejas izpilddirektores </a:t>
            </a:r>
            <a:r>
              <a:rPr lang="lv-LV" sz="1500" dirty="0" err="1">
                <a:solidFill>
                  <a:schemeClr val="bg2">
                    <a:lumMod val="10000"/>
                  </a:schemeClr>
                </a:solidFill>
                <a:latin typeface="Calibri Light" panose="020F0302020204030204" pitchFamily="34" charset="0"/>
              </a:rPr>
              <a:t>p.i</a:t>
            </a:r>
            <a:r>
              <a:rPr lang="lv-LV" sz="1500" dirty="0">
                <a:solidFill>
                  <a:schemeClr val="bg2">
                    <a:lumMod val="10000"/>
                  </a:schemeClr>
                </a:solidFill>
                <a:latin typeface="Calibri Light" panose="020F0302020204030204" pitchFamily="34" charset="0"/>
              </a:rPr>
              <a:t>.</a:t>
            </a:r>
            <a:endParaRPr lang="lv-LV" sz="15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Title 5"/>
          <p:cNvSpPr txBox="1">
            <a:spLocks/>
          </p:cNvSpPr>
          <p:nvPr/>
        </p:nvSpPr>
        <p:spPr>
          <a:xfrm>
            <a:off x="1834662" y="3176751"/>
            <a:ext cx="2737338" cy="9099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lv-LV" sz="2500" b="1" dirty="0">
                <a:solidFill>
                  <a:schemeClr val="bg2">
                    <a:lumMod val="10000"/>
                  </a:schemeClr>
                </a:solidFill>
                <a:latin typeface="Calibri Light" panose="020F0302020204030204" pitchFamily="34" charset="0"/>
              </a:rPr>
              <a:t>Blaumaņa iela 3</a:t>
            </a:r>
          </a:p>
          <a:p>
            <a:pPr>
              <a:defRPr/>
            </a:pPr>
            <a:r>
              <a:rPr lang="lv-LV" sz="1500" dirty="0">
                <a:solidFill>
                  <a:schemeClr val="bg2">
                    <a:lumMod val="10000"/>
                  </a:schemeClr>
                </a:solidFill>
                <a:latin typeface="Calibri Light" panose="020F0302020204030204" pitchFamily="34" charset="0"/>
              </a:rPr>
              <a:t>Madona, Latvija, LV - 4801</a:t>
            </a:r>
            <a:endParaRPr lang="lv-LV" sz="15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Title 5"/>
          <p:cNvSpPr txBox="1">
            <a:spLocks/>
          </p:cNvSpPr>
          <p:nvPr/>
        </p:nvSpPr>
        <p:spPr>
          <a:xfrm>
            <a:off x="6772941" y="1828799"/>
            <a:ext cx="3487682" cy="6893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lv-LV" sz="2500" b="1" dirty="0">
                <a:solidFill>
                  <a:schemeClr val="bg2">
                    <a:lumMod val="10000"/>
                  </a:schemeClr>
                </a:solidFill>
              </a:rPr>
              <a:t>+371 </a:t>
            </a:r>
            <a:r>
              <a:rPr lang="en-GB" sz="2500" b="1" dirty="0">
                <a:solidFill>
                  <a:schemeClr val="bg2">
                    <a:lumMod val="10000"/>
                  </a:schemeClr>
                </a:solidFill>
              </a:rPr>
              <a:t>26436684</a:t>
            </a:r>
            <a:endParaRPr lang="lv-LV" sz="25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Title 5"/>
          <p:cNvSpPr txBox="1">
            <a:spLocks/>
          </p:cNvSpPr>
          <p:nvPr/>
        </p:nvSpPr>
        <p:spPr>
          <a:xfrm>
            <a:off x="6772941" y="3278263"/>
            <a:ext cx="4410874" cy="4320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lv-LV" sz="2500" b="1" dirty="0">
                <a:solidFill>
                  <a:schemeClr val="bg2">
                    <a:lumMod val="10000"/>
                  </a:schemeClr>
                </a:solidFill>
              </a:rPr>
              <a:t>lsk.madona@redcross.lv</a:t>
            </a:r>
            <a:endParaRPr lang="lv-LV" sz="2500" b="1" dirty="0"/>
          </a:p>
        </p:txBody>
      </p:sp>
      <p:sp>
        <p:nvSpPr>
          <p:cNvPr id="16" name="Title 5"/>
          <p:cNvSpPr txBox="1">
            <a:spLocks/>
          </p:cNvSpPr>
          <p:nvPr/>
        </p:nvSpPr>
        <p:spPr>
          <a:xfrm>
            <a:off x="762698" y="4131455"/>
            <a:ext cx="11720147" cy="4320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lv-LV" sz="2000" b="1" dirty="0">
                <a:solidFill>
                  <a:schemeClr val="bg2">
                    <a:lumMod val="10000"/>
                  </a:schemeClr>
                </a:solidFill>
              </a:rPr>
              <a:t>Vairāk informācijas:</a:t>
            </a:r>
            <a:endParaRPr lang="lv-LV" sz="2000" b="1" dirty="0"/>
          </a:p>
        </p:txBody>
      </p:sp>
      <p:sp>
        <p:nvSpPr>
          <p:cNvPr id="18" name="Title 5"/>
          <p:cNvSpPr txBox="1">
            <a:spLocks/>
          </p:cNvSpPr>
          <p:nvPr/>
        </p:nvSpPr>
        <p:spPr>
          <a:xfrm>
            <a:off x="1047748" y="5984803"/>
            <a:ext cx="2762251" cy="5525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lv-LV" sz="2000" b="1" dirty="0">
                <a:solidFill>
                  <a:srgbClr val="FF0000"/>
                </a:solidFill>
              </a:rPr>
              <a:t>www.redcross.lv</a:t>
            </a:r>
          </a:p>
        </p:txBody>
      </p:sp>
      <p:sp>
        <p:nvSpPr>
          <p:cNvPr id="19" name="Title 5"/>
          <p:cNvSpPr txBox="1">
            <a:spLocks/>
          </p:cNvSpPr>
          <p:nvPr/>
        </p:nvSpPr>
        <p:spPr>
          <a:xfrm>
            <a:off x="6264294" y="5984803"/>
            <a:ext cx="3756006" cy="60810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lv-LV" sz="1700" b="1" dirty="0">
                <a:solidFill>
                  <a:srgbClr val="FF0000"/>
                </a:solidFill>
              </a:rPr>
              <a:t>@</a:t>
            </a:r>
            <a:r>
              <a:rPr lang="lv-LV" sz="1700" b="1" dirty="0" err="1">
                <a:solidFill>
                  <a:srgbClr val="FF0000"/>
                </a:solidFill>
              </a:rPr>
              <a:t>LatvijasSarkanaKrustaMadonaskomiteja</a:t>
            </a:r>
            <a:endParaRPr lang="lv-LV" sz="1700" b="1" dirty="0">
              <a:solidFill>
                <a:srgbClr val="FF0000"/>
              </a:solidFill>
            </a:endParaRPr>
          </a:p>
        </p:txBody>
      </p:sp>
      <p:sp>
        <p:nvSpPr>
          <p:cNvPr id="20" name="Title 5"/>
          <p:cNvSpPr txBox="1">
            <a:spLocks/>
          </p:cNvSpPr>
          <p:nvPr/>
        </p:nvSpPr>
        <p:spPr>
          <a:xfrm>
            <a:off x="838200" y="338748"/>
            <a:ext cx="10515600" cy="6108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lv-LV" sz="3200" b="1" dirty="0">
                <a:solidFill>
                  <a:schemeClr val="bg2">
                    <a:lumMod val="10000"/>
                  </a:schemeClr>
                </a:solidFill>
                <a:latin typeface="Calibri Light" panose="020F0302020204030204" pitchFamily="34" charset="0"/>
              </a:rPr>
              <a:t>Saziņai:</a:t>
            </a:r>
            <a:endParaRPr lang="lv-LV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796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B806497-0C76-44A1-B089-EECE1AD5D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err="1"/>
              <a:t>Eiropas</a:t>
            </a:r>
            <a:r>
              <a:rPr lang="en-GB" b="1" dirty="0"/>
              <a:t> </a:t>
            </a:r>
            <a:r>
              <a:rPr lang="en-GB" b="1" dirty="0" err="1"/>
              <a:t>palīdzības</a:t>
            </a:r>
            <a:r>
              <a:rPr lang="en-GB" b="1" dirty="0"/>
              <a:t> fonds </a:t>
            </a:r>
            <a:r>
              <a:rPr lang="en-GB" b="1" dirty="0" err="1"/>
              <a:t>vistrūcīgākajām</a:t>
            </a:r>
            <a:r>
              <a:rPr lang="en-GB" b="1" dirty="0"/>
              <a:t> </a:t>
            </a:r>
            <a:r>
              <a:rPr lang="en-GB" b="1" dirty="0" err="1"/>
              <a:t>personām</a:t>
            </a:r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graphicFrame>
        <p:nvGraphicFramePr>
          <p:cNvPr id="9" name="Satura vietturis 8">
            <a:extLst>
              <a:ext uri="{FF2B5EF4-FFF2-40B4-BE49-F238E27FC236}">
                <a16:creationId xmlns:a16="http://schemas.microsoft.com/office/drawing/2014/main" id="{27ECCAFB-D8E2-4E2D-85C3-CEC06569F7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733149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16535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rsraksts 3">
            <a:extLst>
              <a:ext uri="{FF2B5EF4-FFF2-40B4-BE49-F238E27FC236}">
                <a16:creationId xmlns:a16="http://schemas.microsoft.com/office/drawing/2014/main" id="{8D64DC9F-EABF-406C-8F08-0F2250160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6" y="215900"/>
            <a:ext cx="10067924" cy="1609725"/>
          </a:xfrm>
        </p:spPr>
        <p:txBody>
          <a:bodyPr/>
          <a:lstStyle/>
          <a:p>
            <a:r>
              <a:rPr lang="lv-LV" dirty="0"/>
              <a:t>Zupas virtuve</a:t>
            </a:r>
            <a:br>
              <a:rPr lang="lv-LV" dirty="0"/>
            </a:br>
            <a:r>
              <a:rPr lang="lv-LV" sz="3200" dirty="0"/>
              <a:t>Parka iela 6</a:t>
            </a:r>
            <a:endParaRPr lang="en-GB" dirty="0"/>
          </a:p>
        </p:txBody>
      </p:sp>
      <p:sp>
        <p:nvSpPr>
          <p:cNvPr id="5" name="Satura vietturis 4">
            <a:extLst>
              <a:ext uri="{FF2B5EF4-FFF2-40B4-BE49-F238E27FC236}">
                <a16:creationId xmlns:a16="http://schemas.microsoft.com/office/drawing/2014/main" id="{9FCEB4EF-999B-4F3C-A74B-E280FD665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600" dirty="0"/>
              <a:t>Sadarbībā ar Madonas novada pašvaldību izsniegtas </a:t>
            </a:r>
          </a:p>
          <a:p>
            <a:pPr marL="0" indent="0" algn="ctr">
              <a:buNone/>
            </a:pPr>
            <a:r>
              <a:rPr lang="lv-LV" sz="3600" dirty="0">
                <a:latin typeface="Arial Rounded MT Bold" panose="020F0704030504030204" pitchFamily="34" charset="0"/>
              </a:rPr>
              <a:t>10 275 </a:t>
            </a:r>
            <a:r>
              <a:rPr lang="lv-LV" sz="3600" dirty="0"/>
              <a:t>maltītes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494404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pPr>
              <a:defRPr/>
            </a:pPr>
            <a:r>
              <a:rPr lang="lv-LV" sz="2800" b="1" dirty="0">
                <a:solidFill>
                  <a:srgbClr val="FF0000"/>
                </a:solidFill>
              </a:rPr>
              <a:t>Pasākumi Ukraiņu civiliedzīvotājiem (līdzdalība)</a:t>
            </a:r>
          </a:p>
        </p:txBody>
      </p:sp>
      <p:sp>
        <p:nvSpPr>
          <p:cNvPr id="2" name="Satura vietturis 1">
            <a:extLst>
              <a:ext uri="{FF2B5EF4-FFF2-40B4-BE49-F238E27FC236}">
                <a16:creationId xmlns:a16="http://schemas.microsoft.com/office/drawing/2014/main" id="{B17D6F50-6A3A-4A3D-866E-DB1A22C9A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/>
              <a:t>Nometne ukraiņu bērniem, </a:t>
            </a:r>
          </a:p>
          <a:p>
            <a:r>
              <a:rPr lang="lv-LV" dirty="0"/>
              <a:t>Ziemassvētku paciņas ukraiņu bērniem,</a:t>
            </a:r>
          </a:p>
          <a:p>
            <a:r>
              <a:rPr lang="lv-LV" dirty="0"/>
              <a:t>Ukraiņu - latviešu sadraudzības vakaru,</a:t>
            </a:r>
          </a:p>
          <a:p>
            <a:r>
              <a:rPr lang="lv-LV" dirty="0"/>
              <a:t>Humānās palīdzības vākšanas akcija, </a:t>
            </a:r>
          </a:p>
          <a:p>
            <a:r>
              <a:rPr lang="lv-LV" dirty="0"/>
              <a:t>Atbalsts ukraiņu bēgļiem</a:t>
            </a:r>
          </a:p>
          <a:p>
            <a:endParaRPr lang="en-GB" dirty="0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39DF0E10-00C3-41A8-ACF0-CF1D744F18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429" y="3859453"/>
            <a:ext cx="2633422" cy="2633422"/>
          </a:xfrm>
          <a:prstGeom prst="rect">
            <a:avLst/>
          </a:prstGeom>
        </p:spPr>
      </p:pic>
      <p:pic>
        <p:nvPicPr>
          <p:cNvPr id="9" name="Attēls 8">
            <a:extLst>
              <a:ext uri="{FF2B5EF4-FFF2-40B4-BE49-F238E27FC236}">
                <a16:creationId xmlns:a16="http://schemas.microsoft.com/office/drawing/2014/main" id="{F0A8AC31-A58B-4D15-86F8-07F442D98A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455" y="1293040"/>
            <a:ext cx="3233500" cy="457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29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C0B417D-1DF5-40AA-B6AD-A0EC66AC6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Ziedojumi Ukrainas </a:t>
            </a:r>
            <a:br>
              <a:rPr lang="lv-LV" dirty="0"/>
            </a:br>
            <a:r>
              <a:rPr lang="lv-LV" dirty="0"/>
              <a:t>civiliedzīvotājiem</a:t>
            </a:r>
            <a:endParaRPr lang="en-GB" dirty="0"/>
          </a:p>
        </p:txBody>
      </p:sp>
      <p:pic>
        <p:nvPicPr>
          <p:cNvPr id="10" name="Satura vietturis 9">
            <a:extLst>
              <a:ext uri="{FF2B5EF4-FFF2-40B4-BE49-F238E27FC236}">
                <a16:creationId xmlns:a16="http://schemas.microsoft.com/office/drawing/2014/main" id="{087547F7-B765-4A6C-927B-DE3575F9A0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523" y="645715"/>
            <a:ext cx="4174927" cy="5566570"/>
          </a:xfrm>
        </p:spPr>
      </p:pic>
    </p:spTree>
    <p:extLst>
      <p:ext uri="{BB962C8B-B14F-4D97-AF65-F5344CB8AC3E}">
        <p14:creationId xmlns:p14="http://schemas.microsoft.com/office/powerpoint/2010/main" val="1331284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BDF9C7B-208A-4A7D-B597-F1A20C4A4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Līdzdalība ukraiņu bēgļu atvešanā uz Madonas novadu.</a:t>
            </a:r>
            <a:endParaRPr lang="en-GB" dirty="0"/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2C82B959-325A-46B3-A287-74F3D8382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B3940-DA6E-4CF2-9A2B-8DDD620D66AC}" type="datetime1">
              <a:rPr lang="lv-LV" smtClean="0"/>
              <a:t>16.03.2023</a:t>
            </a:fld>
            <a:endParaRPr lang="lv-LV"/>
          </a:p>
        </p:txBody>
      </p:sp>
      <p:pic>
        <p:nvPicPr>
          <p:cNvPr id="12" name="Satura vietturis 11">
            <a:extLst>
              <a:ext uri="{FF2B5EF4-FFF2-40B4-BE49-F238E27FC236}">
                <a16:creationId xmlns:a16="http://schemas.microsoft.com/office/drawing/2014/main" id="{0681DBAA-0AA2-4D88-B088-154D20B93C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8" y="1800225"/>
            <a:ext cx="4895851" cy="3671888"/>
          </a:xfrm>
        </p:spPr>
      </p:pic>
      <p:pic>
        <p:nvPicPr>
          <p:cNvPr id="14" name="Attēls 13">
            <a:extLst>
              <a:ext uri="{FF2B5EF4-FFF2-40B4-BE49-F238E27FC236}">
                <a16:creationId xmlns:a16="http://schemas.microsoft.com/office/drawing/2014/main" id="{A134CF05-2AA7-4165-993A-2E769924B8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710" y="2229993"/>
            <a:ext cx="6244166" cy="281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21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1308FFE-F4CC-41B7-A25A-1371C5170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Humānā palīdzība</a:t>
            </a:r>
            <a:endParaRPr lang="en-GB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69CEE9C9-B442-4391-9D47-DD4D05F13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/>
              <a:t>Humānās palīdzības izsniegšanas </a:t>
            </a:r>
          </a:p>
          <a:p>
            <a:pPr marL="0" indent="0">
              <a:buNone/>
            </a:pPr>
            <a:r>
              <a:rPr lang="lv-LV" dirty="0"/>
              <a:t>un pieņemšanas punkts </a:t>
            </a:r>
          </a:p>
          <a:p>
            <a:r>
              <a:rPr lang="lv-LV" dirty="0"/>
              <a:t>Mēbeļu palīdzība 8 ukraiņu ģimenēm, </a:t>
            </a:r>
          </a:p>
          <a:p>
            <a:pPr marL="0" indent="0">
              <a:buNone/>
            </a:pPr>
            <a:r>
              <a:rPr lang="lv-LV" dirty="0"/>
              <a:t> maznodrošinātajiem un pašvaldības </a:t>
            </a:r>
          </a:p>
          <a:p>
            <a:pPr marL="0" indent="0">
              <a:buNone/>
            </a:pPr>
            <a:r>
              <a:rPr lang="lv-LV" dirty="0"/>
              <a:t> iestādēm, </a:t>
            </a:r>
            <a:endParaRPr lang="en-GB" dirty="0"/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16BFBA0A-90AD-4904-A8DA-1C019F549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B3940-DA6E-4CF2-9A2B-8DDD620D66AC}" type="datetime1">
              <a:rPr lang="lv-LV" smtClean="0"/>
              <a:t>16.03.2023</a:t>
            </a:fld>
            <a:endParaRPr lang="lv-LV"/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FE484F75-40F8-420A-BF3B-6ADC1CCF23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50" y="174625"/>
            <a:ext cx="367665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8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3C51D83-DFA3-4770-872A-A53F4EE6E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Veselības istaba</a:t>
            </a:r>
            <a:endParaRPr lang="en-GB" dirty="0"/>
          </a:p>
        </p:txBody>
      </p:sp>
      <p:pic>
        <p:nvPicPr>
          <p:cNvPr id="10" name="Satura vietturis 9">
            <a:extLst>
              <a:ext uri="{FF2B5EF4-FFF2-40B4-BE49-F238E27FC236}">
                <a16:creationId xmlns:a16="http://schemas.microsoft.com/office/drawing/2014/main" id="{164217FF-7A8D-49A2-949F-458F9636BF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9" y="1368425"/>
            <a:ext cx="3729016" cy="5274190"/>
          </a:xfrm>
        </p:spPr>
      </p:pic>
      <p:sp>
        <p:nvSpPr>
          <p:cNvPr id="11" name="Satura vietturis 10">
            <a:extLst>
              <a:ext uri="{FF2B5EF4-FFF2-40B4-BE49-F238E27FC236}">
                <a16:creationId xmlns:a16="http://schemas.microsoft.com/office/drawing/2014/main" id="{EFF70B96-24B4-477D-9E76-F36CC6E127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lv-LV" dirty="0"/>
              <a:t>Veselības istabā tiek piedāvāts izmērīt </a:t>
            </a:r>
          </a:p>
          <a:p>
            <a:pPr lvl="1" algn="ctr"/>
            <a:r>
              <a:rPr lang="lv-LV" dirty="0"/>
              <a:t>cukura līmeni,</a:t>
            </a:r>
          </a:p>
          <a:p>
            <a:pPr lvl="1" algn="ctr"/>
            <a:r>
              <a:rPr lang="lv-LV" dirty="0"/>
              <a:t>asinsspiedienu,</a:t>
            </a:r>
          </a:p>
          <a:p>
            <a:pPr lvl="1" algn="ctr"/>
            <a:r>
              <a:rPr lang="lv-LV" dirty="0"/>
              <a:t>skābekļa līmeni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3331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F485E18-723D-4216-9C9D-EB979F72C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Palīglīdzekļu noma</a:t>
            </a:r>
            <a:endParaRPr lang="en-GB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81A6F56B-1681-426A-81FB-4073508EF0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lv-LV" dirty="0" err="1"/>
              <a:t>Mājsaimnīecībām</a:t>
            </a:r>
            <a:r>
              <a:rPr lang="lv-LV" dirty="0"/>
              <a:t> ar maznodrošināto statusu tiek piešķirta 50% atlaide</a:t>
            </a:r>
          </a:p>
          <a:p>
            <a:r>
              <a:rPr lang="lv-LV" dirty="0"/>
              <a:t>Mājsaimniecībām ar trūcīgo statusu tiek piešķirta 100% atlaide</a:t>
            </a:r>
            <a:endParaRPr lang="en-GB" dirty="0"/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3C3E4108-ECA2-4691-8514-1F432689B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01F1A-2024-4295-9A38-4ADF1AAB9CBE}" type="datetime1">
              <a:rPr lang="lv-LV" smtClean="0"/>
              <a:t>16.03.2023</a:t>
            </a:fld>
            <a:endParaRPr lang="lv-LV"/>
          </a:p>
        </p:txBody>
      </p:sp>
      <p:pic>
        <p:nvPicPr>
          <p:cNvPr id="11" name="Satura vietturis 10">
            <a:extLst>
              <a:ext uri="{FF2B5EF4-FFF2-40B4-BE49-F238E27FC236}">
                <a16:creationId xmlns:a16="http://schemas.microsoft.com/office/drawing/2014/main" id="{69D3A24B-2F5C-4D7D-8FD1-7D218455CB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310" y="2143126"/>
            <a:ext cx="4831490" cy="3286124"/>
          </a:xfrm>
        </p:spPr>
      </p:pic>
    </p:spTree>
    <p:extLst>
      <p:ext uri="{BB962C8B-B14F-4D97-AF65-F5344CB8AC3E}">
        <p14:creationId xmlns:p14="http://schemas.microsoft.com/office/powerpoint/2010/main" val="1801539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193</Words>
  <Application>Microsoft Office PowerPoint</Application>
  <PresentationFormat>Platekrāna</PresentationFormat>
  <Paragraphs>51</Paragraphs>
  <Slides>15</Slides>
  <Notes>1</Notes>
  <HiddenSlides>0</HiddenSlides>
  <MMClips>0</MMClips>
  <ScaleCrop>false</ScaleCrop>
  <HeadingPairs>
    <vt:vector size="6" baseType="variant">
      <vt:variant>
        <vt:lpstr>Lietotie fonti</vt:lpstr>
      </vt:variant>
      <vt:variant>
        <vt:i4>4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15</vt:i4>
      </vt:variant>
    </vt:vector>
  </HeadingPairs>
  <TitlesOfParts>
    <vt:vector size="20" baseType="lpstr">
      <vt:lpstr>Arial</vt:lpstr>
      <vt:lpstr>Arial Rounded MT Bold</vt:lpstr>
      <vt:lpstr>Calibri</vt:lpstr>
      <vt:lpstr>Calibri Light</vt:lpstr>
      <vt:lpstr>Office Theme</vt:lpstr>
      <vt:lpstr> Biedrības “Latvijas Sarkanais Krusts” Madonas komiteja  </vt:lpstr>
      <vt:lpstr>Eiropas palīdzības fonds vistrūcīgākajām personām </vt:lpstr>
      <vt:lpstr>Zupas virtuve Parka iela 6</vt:lpstr>
      <vt:lpstr>Pasākumi Ukraiņu civiliedzīvotājiem (līdzdalība)</vt:lpstr>
      <vt:lpstr>Ziedojumi Ukrainas  civiliedzīvotājiem</vt:lpstr>
      <vt:lpstr>Līdzdalība ukraiņu bēgļu atvešanā uz Madonas novadu.</vt:lpstr>
      <vt:lpstr>Humānā palīdzība</vt:lpstr>
      <vt:lpstr>Veselības istaba</vt:lpstr>
      <vt:lpstr>Palīglīdzekļu noma</vt:lpstr>
      <vt:lpstr>PowerPoint prezentācija</vt:lpstr>
      <vt:lpstr>Donoru dienas</vt:lpstr>
      <vt:lpstr>PowerPoint prezentācija</vt:lpstr>
      <vt:lpstr>PowerPoint prezentācija</vt:lpstr>
      <vt:lpstr>Ierosinājumi turpmākai sadarbībai</vt:lpstr>
      <vt:lpstr>PowerPoint prezentācija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LSK</dc:creator>
  <cp:lastModifiedBy>IlzeR</cp:lastModifiedBy>
  <cp:revision>41</cp:revision>
  <dcterms:created xsi:type="dcterms:W3CDTF">2020-12-02T12:47:36Z</dcterms:created>
  <dcterms:modified xsi:type="dcterms:W3CDTF">2023-03-16T12:53:23Z</dcterms:modified>
</cp:coreProperties>
</file>