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0"/>
  </p:handoutMasterIdLst>
  <p:sldIdLst>
    <p:sldId id="257" r:id="rId2"/>
    <p:sldId id="259" r:id="rId3"/>
    <p:sldId id="300" r:id="rId4"/>
    <p:sldId id="304" r:id="rId5"/>
    <p:sldId id="312" r:id="rId6"/>
    <p:sldId id="313" r:id="rId7"/>
    <p:sldId id="308" r:id="rId8"/>
    <p:sldId id="261" r:id="rId9"/>
    <p:sldId id="302" r:id="rId10"/>
    <p:sldId id="307" r:id="rId11"/>
    <p:sldId id="291" r:id="rId12"/>
    <p:sldId id="292" r:id="rId13"/>
    <p:sldId id="294" r:id="rId14"/>
    <p:sldId id="269" r:id="rId15"/>
    <p:sldId id="282" r:id="rId16"/>
    <p:sldId id="281" r:id="rId17"/>
    <p:sldId id="270" r:id="rId18"/>
    <p:sldId id="275" r:id="rId19"/>
    <p:sldId id="276" r:id="rId20"/>
    <p:sldId id="310" r:id="rId21"/>
    <p:sldId id="314" r:id="rId22"/>
    <p:sldId id="309" r:id="rId23"/>
    <p:sldId id="311" r:id="rId24"/>
    <p:sldId id="299" r:id="rId25"/>
    <p:sldId id="306" r:id="rId26"/>
    <p:sldId id="305" r:id="rId27"/>
    <p:sldId id="298" r:id="rId28"/>
    <p:sldId id="287" r:id="rId29"/>
  </p:sldIdLst>
  <p:sldSz cx="12192000" cy="6858000"/>
  <p:notesSz cx="6745288" cy="988218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1" y="0"/>
            <a:ext cx="2923273" cy="494900"/>
          </a:xfrm>
          <a:prstGeom prst="rect">
            <a:avLst/>
          </a:prstGeom>
        </p:spPr>
        <p:txBody>
          <a:bodyPr vert="horz" lIns="90965" tIns="45482" rIns="90965" bIns="45482" rtlCol="0"/>
          <a:lstStyle>
            <a:lvl1pPr algn="l">
              <a:defRPr sz="1200"/>
            </a:lvl1pPr>
          </a:lstStyle>
          <a:p>
            <a:endParaRPr lang="lv-LV"/>
          </a:p>
        </p:txBody>
      </p:sp>
      <p:sp>
        <p:nvSpPr>
          <p:cNvPr id="3" name="Datuma vietturis 2"/>
          <p:cNvSpPr>
            <a:spLocks noGrp="1"/>
          </p:cNvSpPr>
          <p:nvPr>
            <p:ph type="dt" sz="quarter" idx="1"/>
          </p:nvPr>
        </p:nvSpPr>
        <p:spPr>
          <a:xfrm>
            <a:off x="3820439" y="0"/>
            <a:ext cx="2923273" cy="494900"/>
          </a:xfrm>
          <a:prstGeom prst="rect">
            <a:avLst/>
          </a:prstGeom>
        </p:spPr>
        <p:txBody>
          <a:bodyPr vert="horz" lIns="90965" tIns="45482" rIns="90965" bIns="45482" rtlCol="0"/>
          <a:lstStyle>
            <a:lvl1pPr algn="r">
              <a:defRPr sz="1200"/>
            </a:lvl1pPr>
          </a:lstStyle>
          <a:p>
            <a:fld id="{0B951C5F-AC6D-4BBF-87AD-0EF2D4F723A3}" type="datetimeFigureOut">
              <a:rPr lang="lv-LV" smtClean="0"/>
              <a:t>18.03.2016.</a:t>
            </a:fld>
            <a:endParaRPr lang="lv-LV"/>
          </a:p>
        </p:txBody>
      </p:sp>
      <p:sp>
        <p:nvSpPr>
          <p:cNvPr id="4" name="Kājenes vietturis 3"/>
          <p:cNvSpPr>
            <a:spLocks noGrp="1"/>
          </p:cNvSpPr>
          <p:nvPr>
            <p:ph type="ftr" sz="quarter" idx="2"/>
          </p:nvPr>
        </p:nvSpPr>
        <p:spPr>
          <a:xfrm>
            <a:off x="1" y="9387289"/>
            <a:ext cx="2923273" cy="494899"/>
          </a:xfrm>
          <a:prstGeom prst="rect">
            <a:avLst/>
          </a:prstGeom>
        </p:spPr>
        <p:txBody>
          <a:bodyPr vert="horz" lIns="90965" tIns="45482" rIns="90965" bIns="45482" rtlCol="0" anchor="b"/>
          <a:lstStyle>
            <a:lvl1pPr algn="l">
              <a:defRPr sz="1200"/>
            </a:lvl1pPr>
          </a:lstStyle>
          <a:p>
            <a:endParaRPr lang="lv-LV"/>
          </a:p>
        </p:txBody>
      </p:sp>
      <p:sp>
        <p:nvSpPr>
          <p:cNvPr id="5" name="Slaida numura vietturis 4"/>
          <p:cNvSpPr>
            <a:spLocks noGrp="1"/>
          </p:cNvSpPr>
          <p:nvPr>
            <p:ph type="sldNum" sz="quarter" idx="3"/>
          </p:nvPr>
        </p:nvSpPr>
        <p:spPr>
          <a:xfrm>
            <a:off x="3820439" y="9387289"/>
            <a:ext cx="2923273" cy="494899"/>
          </a:xfrm>
          <a:prstGeom prst="rect">
            <a:avLst/>
          </a:prstGeom>
        </p:spPr>
        <p:txBody>
          <a:bodyPr vert="horz" lIns="90965" tIns="45482" rIns="90965" bIns="45482" rtlCol="0" anchor="b"/>
          <a:lstStyle>
            <a:lvl1pPr algn="r">
              <a:defRPr sz="1200"/>
            </a:lvl1pPr>
          </a:lstStyle>
          <a:p>
            <a:fld id="{E51EA54B-F762-4281-B29A-2356A59ADA9E}" type="slidenum">
              <a:rPr lang="lv-LV" smtClean="0"/>
              <a:t>‹#›</a:t>
            </a:fld>
            <a:endParaRPr lang="lv-LV"/>
          </a:p>
        </p:txBody>
      </p:sp>
    </p:spTree>
    <p:extLst>
      <p:ext uri="{BB962C8B-B14F-4D97-AF65-F5344CB8AC3E}">
        <p14:creationId xmlns:p14="http://schemas.microsoft.com/office/powerpoint/2010/main" val="13755188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v-LV" smtClean="0"/>
              <a:t>Rediģēt šablona virsraksta stilu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en-US" dirty="0"/>
          </a:p>
        </p:txBody>
      </p:sp>
      <p:sp>
        <p:nvSpPr>
          <p:cNvPr id="4" name="Date Placeholder 3"/>
          <p:cNvSpPr>
            <a:spLocks noGrp="1"/>
          </p:cNvSpPr>
          <p:nvPr>
            <p:ph type="dt" sz="half" idx="10"/>
          </p:nvPr>
        </p:nvSpPr>
        <p:spPr/>
        <p:txBody>
          <a:bodyPr/>
          <a:lstStyle/>
          <a:p>
            <a:fld id="{1B0BBFAB-3D63-4AD3-991A-8A3584B7B04A}" type="datetimeFigureOut">
              <a:rPr lang="lv-LV" smtClean="0"/>
              <a:t>18.03.2016.</a:t>
            </a:fld>
            <a:endParaRPr lang="lv-LV"/>
          </a:p>
        </p:txBody>
      </p:sp>
      <p:sp>
        <p:nvSpPr>
          <p:cNvPr id="5" name="Footer Placeholder 4"/>
          <p:cNvSpPr>
            <a:spLocks noGrp="1"/>
          </p:cNvSpPr>
          <p:nvPr>
            <p:ph type="ftr" sz="quarter" idx="11"/>
          </p:nvPr>
        </p:nvSpPr>
        <p:spPr/>
        <p:txBody>
          <a:bodyPr/>
          <a:lstStyle/>
          <a:p>
            <a:endParaRPr lang="lv-LV"/>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4152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B0BBFAB-3D63-4AD3-991A-8A3584B7B04A}" type="datetimeFigureOut">
              <a:rPr lang="lv-LV" smtClean="0"/>
              <a:t>18.03.2016.</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64509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smtClean="0"/>
              <a:t>Rediģēt šablona virsraksta stilu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B0BBFAB-3D63-4AD3-991A-8A3584B7B04A}" type="datetimeFigureOut">
              <a:rPr lang="lv-LV" smtClean="0"/>
              <a:t>18.03.2016.</a:t>
            </a:fld>
            <a:endParaRPr lang="lv-LV"/>
          </a:p>
        </p:txBody>
      </p:sp>
      <p:sp>
        <p:nvSpPr>
          <p:cNvPr id="5" name="Footer Placeholder 4"/>
          <p:cNvSpPr>
            <a:spLocks noGrp="1"/>
          </p:cNvSpPr>
          <p:nvPr>
            <p:ph type="ftr" sz="quarter" idx="11"/>
          </p:nvPr>
        </p:nvSpPr>
        <p:spPr/>
        <p:txBody>
          <a:bodyPr/>
          <a:lstStyle/>
          <a:p>
            <a:endParaRPr lang="lv-LV"/>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2FF530-D7CC-4F28-B977-17693A8A1E07}" type="slidenum">
              <a:rPr lang="lv-LV" smtClean="0"/>
              <a:t>‹#›</a:t>
            </a:fld>
            <a:endParaRPr lang="lv-LV"/>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5904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v-LV" smtClean="0"/>
              <a:t>Rediģēt šablona virsraksta stilu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smtClean="0"/>
              <a:t>Rediģēt šablona teksta stilus</a:t>
            </a:r>
          </a:p>
        </p:txBody>
      </p:sp>
      <p:sp>
        <p:nvSpPr>
          <p:cNvPr id="5" name="Date Placeholder 4"/>
          <p:cNvSpPr>
            <a:spLocks noGrp="1"/>
          </p:cNvSpPr>
          <p:nvPr>
            <p:ph type="dt" sz="half" idx="10"/>
          </p:nvPr>
        </p:nvSpPr>
        <p:spPr/>
        <p:txBody>
          <a:bodyPr/>
          <a:lstStyle/>
          <a:p>
            <a:fld id="{1B0BBFAB-3D63-4AD3-991A-8A3584B7B04A}" type="datetimeFigureOut">
              <a:rPr lang="lv-LV" smtClean="0"/>
              <a:t>18.03.2016.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424660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smtClean="0"/>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smtClean="0"/>
              <a:t>Rediģēt šablona teksta stilus</a:t>
            </a:r>
          </a:p>
        </p:txBody>
      </p:sp>
      <p:sp>
        <p:nvSpPr>
          <p:cNvPr id="5" name="Date Placeholder 4"/>
          <p:cNvSpPr>
            <a:spLocks noGrp="1"/>
          </p:cNvSpPr>
          <p:nvPr>
            <p:ph type="dt" sz="half" idx="10"/>
          </p:nvPr>
        </p:nvSpPr>
        <p:spPr/>
        <p:txBody>
          <a:bodyPr/>
          <a:lstStyle/>
          <a:p>
            <a:fld id="{1B0BBFAB-3D63-4AD3-991A-8A3584B7B04A}" type="datetimeFigureOut">
              <a:rPr lang="lv-LV" smtClean="0"/>
              <a:t>18.03.2016.</a:t>
            </a:fld>
            <a:endParaRPr lang="lv-LV"/>
          </a:p>
        </p:txBody>
      </p:sp>
      <p:sp>
        <p:nvSpPr>
          <p:cNvPr id="6" name="Footer Placeholder 5"/>
          <p:cNvSpPr>
            <a:spLocks noGrp="1"/>
          </p:cNvSpPr>
          <p:nvPr>
            <p:ph type="ftr" sz="quarter" idx="11"/>
          </p:nvPr>
        </p:nvSpPr>
        <p:spPr/>
        <p:txBody>
          <a:bodyPr/>
          <a:lstStyle/>
          <a:p>
            <a:endParaRPr lang="lv-LV"/>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2FF530-D7CC-4F28-B977-17693A8A1E07}" type="slidenum">
              <a:rPr lang="lv-LV" smtClean="0"/>
              <a:t>‹#›</a:t>
            </a:fld>
            <a:endParaRPr lang="lv-LV"/>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330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v-LV" smtClean="0"/>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smtClean="0"/>
              <a:t>Rediģēt šablona teksta stilus</a:t>
            </a:r>
          </a:p>
        </p:txBody>
      </p:sp>
      <p:sp>
        <p:nvSpPr>
          <p:cNvPr id="5" name="Date Placeholder 4"/>
          <p:cNvSpPr>
            <a:spLocks noGrp="1"/>
          </p:cNvSpPr>
          <p:nvPr>
            <p:ph type="dt" sz="half" idx="10"/>
          </p:nvPr>
        </p:nvSpPr>
        <p:spPr/>
        <p:txBody>
          <a:bodyPr/>
          <a:lstStyle/>
          <a:p>
            <a:fld id="{1B0BBFAB-3D63-4AD3-991A-8A3584B7B04A}" type="datetimeFigureOut">
              <a:rPr lang="lv-LV" smtClean="0"/>
              <a:t>18.03.2016.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44238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B0BBFAB-3D63-4AD3-991A-8A3584B7B04A}" type="datetimeFigureOut">
              <a:rPr lang="lv-LV" smtClean="0"/>
              <a:t>18.03.2016.</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198072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B0BBFAB-3D63-4AD3-991A-8A3584B7B04A}" type="datetimeFigureOut">
              <a:rPr lang="lv-LV" smtClean="0"/>
              <a:t>18.03.2016.</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33896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v-LV" smtClean="0"/>
              <a:t>Rediģēt šablona virsraksta stilu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B0BBFAB-3D63-4AD3-991A-8A3584B7B04A}" type="datetimeFigureOut">
              <a:rPr lang="lv-LV" smtClean="0"/>
              <a:t>18.03.2016.</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142852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B0BBFAB-3D63-4AD3-991A-8A3584B7B04A}" type="datetimeFigureOut">
              <a:rPr lang="lv-LV" smtClean="0"/>
              <a:t>18.03.2016.</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95097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1B0BBFAB-3D63-4AD3-991A-8A3584B7B04A}" type="datetimeFigureOut">
              <a:rPr lang="lv-LV" smtClean="0"/>
              <a:t>18.03.2016.</a:t>
            </a:fld>
            <a:endParaRPr lang="lv-LV"/>
          </a:p>
        </p:txBody>
      </p:sp>
      <p:sp>
        <p:nvSpPr>
          <p:cNvPr id="6" name="Footer Placeholder 5"/>
          <p:cNvSpPr>
            <a:spLocks noGrp="1"/>
          </p:cNvSpPr>
          <p:nvPr>
            <p:ph type="ftr" sz="quarter" idx="11"/>
          </p:nvPr>
        </p:nvSpPr>
        <p:spPr/>
        <p:txBody>
          <a:bodyPr/>
          <a:lstStyle/>
          <a:p>
            <a:endParaRPr lang="lv-LV"/>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387920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smtClean="0"/>
              <a:t>Rediģēt šablona virsraksta stilu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1B0BBFAB-3D63-4AD3-991A-8A3584B7B04A}" type="datetimeFigureOut">
              <a:rPr lang="lv-LV" smtClean="0"/>
              <a:t>18.03.2016.</a:t>
            </a:fld>
            <a:endParaRPr lang="lv-LV"/>
          </a:p>
        </p:txBody>
      </p:sp>
      <p:sp>
        <p:nvSpPr>
          <p:cNvPr id="8" name="Footer Placeholder 7"/>
          <p:cNvSpPr>
            <a:spLocks noGrp="1"/>
          </p:cNvSpPr>
          <p:nvPr>
            <p:ph type="ftr" sz="quarter" idx="11"/>
          </p:nvPr>
        </p:nvSpPr>
        <p:spPr/>
        <p:txBody>
          <a:bodyPr/>
          <a:lstStyle/>
          <a:p>
            <a:endParaRPr lang="lv-LV"/>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39313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1B0BBFAB-3D63-4AD3-991A-8A3584B7B04A}" type="datetimeFigureOut">
              <a:rPr lang="lv-LV" smtClean="0"/>
              <a:t>18.03.2016.</a:t>
            </a:fld>
            <a:endParaRPr lang="lv-LV"/>
          </a:p>
        </p:txBody>
      </p:sp>
      <p:sp>
        <p:nvSpPr>
          <p:cNvPr id="4" name="Footer Placeholder 3"/>
          <p:cNvSpPr>
            <a:spLocks noGrp="1"/>
          </p:cNvSpPr>
          <p:nvPr>
            <p:ph type="ftr" sz="quarter" idx="11"/>
          </p:nvPr>
        </p:nvSpPr>
        <p:spPr/>
        <p:txBody>
          <a:bodyPr/>
          <a:lstStyle/>
          <a:p>
            <a:endParaRPr lang="lv-LV"/>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52810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BBFAB-3D63-4AD3-991A-8A3584B7B04A}" type="datetimeFigureOut">
              <a:rPr lang="lv-LV" smtClean="0"/>
              <a:t>18.03.2016.</a:t>
            </a:fld>
            <a:endParaRPr lang="lv-LV"/>
          </a:p>
        </p:txBody>
      </p:sp>
      <p:sp>
        <p:nvSpPr>
          <p:cNvPr id="3" name="Footer Placeholder 2"/>
          <p:cNvSpPr>
            <a:spLocks noGrp="1"/>
          </p:cNvSpPr>
          <p:nvPr>
            <p:ph type="ftr" sz="quarter" idx="11"/>
          </p:nvPr>
        </p:nvSpPr>
        <p:spPr/>
        <p:txBody>
          <a:bodyPr/>
          <a:lstStyle/>
          <a:p>
            <a:endParaRPr lang="lv-LV"/>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94666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v-LV" smtClean="0"/>
              <a:t>Rediģēt šablona virsraksta stilu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1B0BBFAB-3D63-4AD3-991A-8A3584B7B04A}" type="datetimeFigureOut">
              <a:rPr lang="lv-LV" smtClean="0"/>
              <a:t>18.03.2016.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06856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1B0BBFAB-3D63-4AD3-991A-8A3584B7B04A}" type="datetimeFigureOut">
              <a:rPr lang="lv-LV" smtClean="0"/>
              <a:t>18.03.2016.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2FF530-D7CC-4F28-B977-17693A8A1E07}" type="slidenum">
              <a:rPr lang="lv-LV" smtClean="0"/>
              <a:t>‹#›</a:t>
            </a:fld>
            <a:endParaRPr lang="lv-LV"/>
          </a:p>
        </p:txBody>
      </p:sp>
    </p:spTree>
    <p:extLst>
      <p:ext uri="{BB962C8B-B14F-4D97-AF65-F5344CB8AC3E}">
        <p14:creationId xmlns:p14="http://schemas.microsoft.com/office/powerpoint/2010/main" val="285612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B0BBFAB-3D63-4AD3-991A-8A3584B7B04A}" type="datetimeFigureOut">
              <a:rPr lang="lv-LV" smtClean="0"/>
              <a:t>18.03.2016.</a:t>
            </a:fld>
            <a:endParaRPr lang="lv-LV"/>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E2FF530-D7CC-4F28-B977-17693A8A1E07}" type="slidenum">
              <a:rPr lang="lv-LV" smtClean="0"/>
              <a:t>‹#›</a:t>
            </a:fld>
            <a:endParaRPr lang="lv-LV"/>
          </a:p>
        </p:txBody>
      </p:sp>
    </p:spTree>
    <p:extLst>
      <p:ext uri="{BB962C8B-B14F-4D97-AF65-F5344CB8AC3E}">
        <p14:creationId xmlns:p14="http://schemas.microsoft.com/office/powerpoint/2010/main" val="2268788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2300888" y="1235675"/>
            <a:ext cx="8915400" cy="3777622"/>
          </a:xfrm>
        </p:spPr>
        <p:txBody>
          <a:bodyPr>
            <a:normAutofit/>
          </a:bodyPr>
          <a:lstStyle/>
          <a:p>
            <a:pPr marL="0" indent="0" algn="ctr">
              <a:buNone/>
            </a:pPr>
            <a:endParaRPr lang="lv-LV" sz="32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lv-LV" sz="3200" b="1" dirty="0">
                <a:solidFill>
                  <a:schemeClr val="accent6">
                    <a:lumMod val="75000"/>
                  </a:schemeClr>
                </a:solidFill>
                <a:latin typeface="Times New Roman" panose="02020603050405020304" pitchFamily="18" charset="0"/>
                <a:cs typeface="Times New Roman" panose="02020603050405020304" pitchFamily="18" charset="0"/>
              </a:rPr>
              <a:t>MADONAS NOVADA IZGLĪTĪBAS IESTĀŽU TĪKLA </a:t>
            </a:r>
          </a:p>
          <a:p>
            <a:pPr marL="0" indent="0" algn="ctr">
              <a:buNone/>
            </a:pPr>
            <a:r>
              <a:rPr lang="lv-LV" sz="3200" b="1" dirty="0">
                <a:solidFill>
                  <a:schemeClr val="accent6">
                    <a:lumMod val="75000"/>
                  </a:schemeClr>
                </a:solidFill>
                <a:latin typeface="Times New Roman" panose="02020603050405020304" pitchFamily="18" charset="0"/>
                <a:cs typeface="Times New Roman" panose="02020603050405020304" pitchFamily="18" charset="0"/>
              </a:rPr>
              <a:t>ATTĪSTĪBAS PLĀNS</a:t>
            </a:r>
            <a:endParaRPr lang="lv-LV" sz="3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lv-LV" sz="3200" b="1" dirty="0">
                <a:solidFill>
                  <a:schemeClr val="accent6">
                    <a:lumMod val="75000"/>
                  </a:schemeClr>
                </a:solidFill>
                <a:latin typeface="Times New Roman" panose="02020603050405020304" pitchFamily="18" charset="0"/>
                <a:cs typeface="Times New Roman" panose="02020603050405020304" pitchFamily="18" charset="0"/>
              </a:rPr>
              <a:t> 2016. – 2023.GADAM</a:t>
            </a:r>
            <a:endParaRPr lang="lv-LV" sz="3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lv-LV" sz="2800" b="1" cap="all" dirty="0" smtClean="0">
                <a:solidFill>
                  <a:schemeClr val="accent6">
                    <a:lumMod val="75000"/>
                  </a:schemeClr>
                </a:solidFill>
                <a:latin typeface="Times New Roman" panose="02020603050405020304" pitchFamily="18" charset="0"/>
                <a:cs typeface="Times New Roman" panose="02020603050405020304" pitchFamily="18" charset="0"/>
              </a:rPr>
              <a:t>sabiedriskā apspriešana</a:t>
            </a:r>
          </a:p>
          <a:p>
            <a:pPr marL="0" indent="0" algn="ctr">
              <a:buNone/>
            </a:pPr>
            <a:endParaRPr lang="lv-LV" sz="3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lv-LV" sz="32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Attēl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6301" y="2691250"/>
            <a:ext cx="1299978" cy="1548885"/>
          </a:xfrm>
          <a:prstGeom prst="rect">
            <a:avLst/>
          </a:prstGeom>
        </p:spPr>
      </p:pic>
      <p:sp>
        <p:nvSpPr>
          <p:cNvPr id="5" name="TextBox 4"/>
          <p:cNvSpPr txBox="1"/>
          <p:nvPr/>
        </p:nvSpPr>
        <p:spPr>
          <a:xfrm>
            <a:off x="4658969" y="5590256"/>
            <a:ext cx="6557319" cy="369332"/>
          </a:xfrm>
          <a:prstGeom prst="rect">
            <a:avLst/>
          </a:prstGeom>
          <a:noFill/>
        </p:spPr>
        <p:txBody>
          <a:bodyPr wrap="square" rtlCol="0">
            <a:spAutoFit/>
          </a:bodyPr>
          <a:lstStyle/>
          <a:p>
            <a:r>
              <a:rPr lang="lv-LV" b="1" dirty="0" smtClean="0">
                <a:latin typeface="Times New Roman" panose="02020603050405020304" pitchFamily="18" charset="0"/>
                <a:cs typeface="Times New Roman" panose="02020603050405020304" pitchFamily="18" charset="0"/>
              </a:rPr>
              <a:t>Solvita Seržāne </a:t>
            </a:r>
            <a:r>
              <a:rPr lang="lv-LV" dirty="0" smtClean="0">
                <a:latin typeface="Times New Roman" panose="02020603050405020304" pitchFamily="18" charset="0"/>
                <a:cs typeface="Times New Roman" panose="02020603050405020304" pitchFamily="18" charset="0"/>
              </a:rPr>
              <a:t>-  Izglītības nodaļas vadītāja</a:t>
            </a:r>
            <a:endParaRPr lang="lv-LV"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58970" y="6228770"/>
            <a:ext cx="4839594" cy="369332"/>
          </a:xfrm>
          <a:prstGeom prst="rect">
            <a:avLst/>
          </a:prstGeom>
          <a:noFill/>
        </p:spPr>
        <p:txBody>
          <a:bodyPr wrap="square" rtlCol="0">
            <a:spAutoFit/>
          </a:bodyPr>
          <a:lstStyle/>
          <a:p>
            <a:r>
              <a:rPr lang="lv-LV" dirty="0" smtClean="0">
                <a:latin typeface="Times New Roman" panose="02020603050405020304" pitchFamily="18" charset="0"/>
                <a:cs typeface="Times New Roman" panose="02020603050405020304" pitchFamily="18" charset="0"/>
              </a:rPr>
              <a:t>14.03.2016. Madonas pilsētas kultūras nams</a:t>
            </a:r>
            <a:endParaRPr lang="lv-LV" dirty="0"/>
          </a:p>
        </p:txBody>
      </p:sp>
    </p:spTree>
    <p:extLst>
      <p:ext uri="{BB962C8B-B14F-4D97-AF65-F5344CB8AC3E}">
        <p14:creationId xmlns:p14="http://schemas.microsoft.com/office/powerpoint/2010/main" val="104257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38131" y="736078"/>
            <a:ext cx="9573176" cy="532886"/>
          </a:xfrm>
          <a:solidFill>
            <a:schemeClr val="bg2">
              <a:lumMod val="90000"/>
            </a:schemeClr>
          </a:solidFill>
        </p:spPr>
        <p:txBody>
          <a:bodyPr>
            <a:normAutofit/>
          </a:bodyPr>
          <a:lstStyle/>
          <a:p>
            <a:r>
              <a:rPr lang="lv-LV" sz="2400" b="1" dirty="0" smtClean="0">
                <a:latin typeface="Times New Roman" panose="02020603050405020304" pitchFamily="18" charset="0"/>
                <a:cs typeface="Times New Roman" panose="02020603050405020304" pitchFamily="18" charset="0"/>
              </a:rPr>
              <a:t>Iedzīvotāju skaita izmaiņas</a:t>
            </a:r>
            <a:endParaRPr lang="lv-LV" sz="2400" b="1" dirty="0">
              <a:latin typeface="Times New Roman" panose="02020603050405020304" pitchFamily="18" charset="0"/>
              <a:cs typeface="Times New Roman" panose="02020603050405020304" pitchFamily="18" charset="0"/>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2477418936"/>
              </p:ext>
            </p:extLst>
          </p:nvPr>
        </p:nvGraphicFramePr>
        <p:xfrm>
          <a:off x="1073021" y="1572202"/>
          <a:ext cx="10431592" cy="4927905"/>
        </p:xfrm>
        <a:graphic>
          <a:graphicData uri="http://schemas.openxmlformats.org/drawingml/2006/table">
            <a:tbl>
              <a:tblPr firstRow="1" firstCol="1" bandRow="1"/>
              <a:tblGrid>
                <a:gridCol w="1648096"/>
                <a:gridCol w="1324523"/>
                <a:gridCol w="1324523"/>
                <a:gridCol w="1324523"/>
                <a:gridCol w="1648096"/>
                <a:gridCol w="1592113"/>
                <a:gridCol w="1569718"/>
              </a:tblGrid>
              <a:tr h="0">
                <a:tc rowSpan="2">
                  <a:txBody>
                    <a:bodyPr/>
                    <a:lstStyle/>
                    <a:p>
                      <a:pPr algn="just">
                        <a:lnSpc>
                          <a:spcPct val="115000"/>
                        </a:lnSpc>
                        <a:spcBef>
                          <a:spcPts val="500"/>
                        </a:spcBef>
                        <a:spcAft>
                          <a:spcPts val="0"/>
                        </a:spcAft>
                      </a:pPr>
                      <a:r>
                        <a:rPr lang="lv-LV" sz="1400" b="1" dirty="0">
                          <a:effectLst/>
                          <a:latin typeface="Times New Roman" panose="02020603050405020304" pitchFamily="18" charset="0"/>
                          <a:ea typeface="Times New Roman" panose="02020603050405020304" pitchFamily="18" charset="0"/>
                          <a:cs typeface="Times New Roman" panose="02020603050405020304" pitchFamily="18" charset="0"/>
                        </a:rPr>
                        <a:t>Teritoriālās vienības nosaukums</a:t>
                      </a:r>
                      <a:endParaRPr lang="lv-L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rowSpan="2">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Iedzīvotāju skaits 2000.g.</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rowSpan="2">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Iedzīvotāju skaits 2011.g.</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rowSpan="2">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Iedzīvotāju skaits 2016.g.</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gridSpan="2">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Iedzīvotāju skaita izmaiņas%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hMerge="1">
                  <a:txBody>
                    <a:bodyPr/>
                    <a:lstStyle/>
                    <a:p>
                      <a:endParaRPr lang="lv-LV"/>
                    </a:p>
                  </a:txBody>
                  <a:tcPr/>
                </a:tc>
                <a:tc rowSpan="2">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Iedzīvotāju skaita pārmaiņu kategorijas prognoze līdz 2030.g.</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616847">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2000.g./2011.g.</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2011.g/2016.g.</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vMerge="1">
                  <a:txBody>
                    <a:bodyPr/>
                    <a:lstStyle/>
                    <a:p>
                      <a:endParaRPr lang="lv-LV"/>
                    </a:p>
                  </a:txBody>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Aronas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1657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1546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1427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 līdz -24%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Barkavas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1746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1488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1382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-17.3</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-24% līdz -32%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Bērzaunes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1834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1704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1563</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 līdz -24%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Dzelzavas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1510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1328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1267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-24% līdz -32%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Kalsnavas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2255</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1961</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1856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-24% līdz -32%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r>
              <a:tr h="246739">
                <a:tc>
                  <a:txBody>
                    <a:bodyPr/>
                    <a:lstStyle/>
                    <a:p>
                      <a:pPr algn="just">
                        <a:lnSpc>
                          <a:spcPct val="115000"/>
                        </a:lnSpc>
                        <a:spcBef>
                          <a:spcPts val="500"/>
                        </a:spcBef>
                        <a:spcAft>
                          <a:spcPts val="0"/>
                        </a:spcAft>
                      </a:pPr>
                      <a:r>
                        <a:rPr lang="lv-LV" sz="1400" b="1" dirty="0">
                          <a:effectLst/>
                          <a:latin typeface="Times New Roman" panose="02020603050405020304" pitchFamily="18" charset="0"/>
                          <a:ea typeface="Times New Roman" panose="02020603050405020304" pitchFamily="18" charset="0"/>
                          <a:cs typeface="Times New Roman" panose="02020603050405020304" pitchFamily="18" charset="0"/>
                        </a:rPr>
                        <a:t>Lazdonas pagasts</a:t>
                      </a:r>
                      <a:endParaRPr lang="lv-L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808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737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720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 līdz -24%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Liezēres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1679</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1439</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1344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-24% līdz -32%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Ļaudonas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1843</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1518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-21.4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32% un vairāk</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r>
              <a:tr h="246739">
                <a:tc>
                  <a:txBody>
                    <a:bodyPr/>
                    <a:lstStyle/>
                    <a:p>
                      <a:pPr algn="just">
                        <a:lnSpc>
                          <a:spcPct val="115000"/>
                        </a:lnSpc>
                        <a:spcBef>
                          <a:spcPts val="500"/>
                        </a:spcBef>
                        <a:spcAft>
                          <a:spcPts val="0"/>
                        </a:spcAft>
                      </a:pPr>
                      <a:r>
                        <a:rPr lang="lv-LV"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Madonas pilsēta</a:t>
                      </a:r>
                      <a:endParaRPr lang="lv-L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9553</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8691</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7971</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-9.9</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 līdz -24%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Mārcienas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1338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1124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970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-19.00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32% un vairāk</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Mētrienas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995</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795</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738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-25.2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32% un vairāk</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Ošupes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1555</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1214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1104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-28.1</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32% un vairāk</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CFFCC"/>
                    </a:solidFill>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Praulienas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1924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1724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1641</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-11.6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-24% līdz -32%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Sarkaņu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1671</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1583</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1476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-16% līdz -24%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246739">
                <a:tc>
                  <a:txBody>
                    <a:bodyPr/>
                    <a:lstStyle/>
                    <a:p>
                      <a:pPr algn="just">
                        <a:lnSpc>
                          <a:spcPct val="115000"/>
                        </a:lnSpc>
                        <a:spcBef>
                          <a:spcPts val="500"/>
                        </a:spcBef>
                        <a:spcAft>
                          <a:spcPts val="0"/>
                        </a:spcAft>
                      </a:pPr>
                      <a:r>
                        <a:rPr lang="lv-LV" sz="1400" b="1">
                          <a:effectLst/>
                          <a:latin typeface="Times New Roman" panose="02020603050405020304" pitchFamily="18" charset="0"/>
                          <a:ea typeface="Times New Roman" panose="02020603050405020304" pitchFamily="18" charset="0"/>
                          <a:cs typeface="Times New Roman" panose="02020603050405020304" pitchFamily="18" charset="0"/>
                        </a:rPr>
                        <a:t>Vestienas pagasts</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824</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737</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656</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ctr">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lv-L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c>
                  <a:txBody>
                    <a:bodyPr/>
                    <a:lstStyle/>
                    <a:p>
                      <a:pPr algn="just">
                        <a:lnSpc>
                          <a:spcPct val="115000"/>
                        </a:lnSpc>
                        <a:spcBef>
                          <a:spcPts val="500"/>
                        </a:spcBef>
                        <a:spcAft>
                          <a:spcPts val="0"/>
                        </a:spcAft>
                      </a:pPr>
                      <a:r>
                        <a:rPr lang="lv-LV" sz="1400" dirty="0">
                          <a:effectLst/>
                          <a:latin typeface="Times New Roman" panose="02020603050405020304" pitchFamily="18" charset="0"/>
                          <a:ea typeface="Times New Roman" panose="02020603050405020304" pitchFamily="18" charset="0"/>
                          <a:cs typeface="Times New Roman" panose="02020603050405020304" pitchFamily="18" charset="0"/>
                        </a:rPr>
                        <a:t>-24% līdz -32%</a:t>
                      </a:r>
                      <a:endParaRPr lang="lv-L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068" marR="41068"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89433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713470" y="626076"/>
            <a:ext cx="9176952" cy="807308"/>
          </a:xfrm>
          <a:solidFill>
            <a:schemeClr val="accent5">
              <a:lumMod val="60000"/>
              <a:lumOff val="40000"/>
            </a:schemeClr>
          </a:solidFill>
        </p:spPr>
        <p:txBody>
          <a:bodyPr>
            <a:normAutofit fontScale="90000"/>
          </a:bodyPr>
          <a:lstStyle/>
          <a:p>
            <a:r>
              <a:rPr lang="lv-LV" sz="2700" b="1" dirty="0" smtClean="0">
                <a:latin typeface="Times New Roman" panose="02020603050405020304" pitchFamily="18" charset="0"/>
                <a:cs typeface="Times New Roman" panose="02020603050405020304" pitchFamily="18" charset="0"/>
              </a:rPr>
              <a:t>Izglītības </a:t>
            </a:r>
            <a:r>
              <a:rPr lang="lv-LV" sz="2700" b="1" dirty="0">
                <a:latin typeface="Times New Roman" panose="02020603050405020304" pitchFamily="18" charset="0"/>
                <a:cs typeface="Times New Roman" panose="02020603050405020304" pitchFamily="18" charset="0"/>
              </a:rPr>
              <a:t>izdevumu īpatsvara izmaiņas</a:t>
            </a:r>
            <a:r>
              <a:rPr lang="lv-LV" sz="2700" b="1" dirty="0" smtClean="0">
                <a:latin typeface="Times New Roman" panose="02020603050405020304" pitchFamily="18" charset="0"/>
                <a:cs typeface="Times New Roman" panose="02020603050405020304" pitchFamily="18" charset="0"/>
              </a:rPr>
              <a:t>(%)pašvaldības budžetā </a:t>
            </a:r>
            <a:br>
              <a:rPr lang="lv-LV" sz="2700" b="1" dirty="0" smtClean="0">
                <a:latin typeface="Times New Roman" panose="02020603050405020304" pitchFamily="18" charset="0"/>
                <a:cs typeface="Times New Roman" panose="02020603050405020304" pitchFamily="18" charset="0"/>
              </a:rPr>
            </a:br>
            <a:r>
              <a:rPr lang="lv-LV" sz="2700" b="1" dirty="0" smtClean="0">
                <a:latin typeface="Times New Roman" panose="02020603050405020304" pitchFamily="18" charset="0"/>
                <a:cs typeface="Times New Roman" panose="02020603050405020304" pitchFamily="18" charset="0"/>
              </a:rPr>
              <a:t> </a:t>
            </a:r>
            <a:r>
              <a:rPr lang="lv-LV" sz="2700" b="1" dirty="0">
                <a:latin typeface="Times New Roman" panose="02020603050405020304" pitchFamily="18" charset="0"/>
                <a:cs typeface="Times New Roman" panose="02020603050405020304" pitchFamily="18" charset="0"/>
              </a:rPr>
              <a:t>no 2011.g.- 2015.g.</a:t>
            </a:r>
            <a:br>
              <a:rPr lang="lv-LV" sz="2700" b="1" dirty="0">
                <a:latin typeface="Times New Roman" panose="02020603050405020304" pitchFamily="18" charset="0"/>
                <a:cs typeface="Times New Roman" panose="02020603050405020304" pitchFamily="18" charset="0"/>
              </a:rPr>
            </a:br>
            <a:endParaRPr lang="lv-LV" sz="2700" b="1" dirty="0">
              <a:latin typeface="Times New Roman" panose="02020603050405020304" pitchFamily="18" charset="0"/>
              <a:cs typeface="Times New Roman" panose="02020603050405020304" pitchFamily="18" charset="0"/>
            </a:endParaRPr>
          </a:p>
        </p:txBody>
      </p:sp>
      <p:pic>
        <p:nvPicPr>
          <p:cNvPr id="4" name="Satura vietturis 3"/>
          <p:cNvPicPr>
            <a:picLocks noGrp="1" noChangeAspect="1"/>
          </p:cNvPicPr>
          <p:nvPr>
            <p:ph idx="1"/>
          </p:nvPr>
        </p:nvPicPr>
        <p:blipFill>
          <a:blip r:embed="rId2"/>
          <a:stretch>
            <a:fillRect/>
          </a:stretch>
        </p:blipFill>
        <p:spPr>
          <a:xfrm>
            <a:off x="2380735" y="1811899"/>
            <a:ext cx="8037517" cy="4029064"/>
          </a:xfrm>
          <a:prstGeom prst="rect">
            <a:avLst/>
          </a:prstGeom>
        </p:spPr>
      </p:pic>
      <p:sp>
        <p:nvSpPr>
          <p:cNvPr id="6" name="TextBox 5"/>
          <p:cNvSpPr txBox="1"/>
          <p:nvPr/>
        </p:nvSpPr>
        <p:spPr>
          <a:xfrm>
            <a:off x="3435178" y="6392562"/>
            <a:ext cx="4481384" cy="307777"/>
          </a:xfrm>
          <a:prstGeom prst="rect">
            <a:avLst/>
          </a:prstGeom>
          <a:noFill/>
        </p:spPr>
        <p:txBody>
          <a:bodyPr wrap="square" rtlCol="0">
            <a:spAutoFit/>
          </a:bodyPr>
          <a:lstStyle/>
          <a:p>
            <a:r>
              <a:rPr lang="lv-LV" sz="1400" dirty="0" smtClean="0">
                <a:latin typeface="Times New Roman" panose="02020603050405020304" pitchFamily="18" charset="0"/>
                <a:cs typeface="Times New Roman" panose="02020603050405020304" pitchFamily="18" charset="0"/>
              </a:rPr>
              <a:t>Avots: Finanšu nodaļas informācija</a:t>
            </a:r>
            <a:endParaRPr lang="lv-LV"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4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676400" y="617838"/>
            <a:ext cx="9354065" cy="1015185"/>
          </a:xfrm>
          <a:solidFill>
            <a:schemeClr val="accent5">
              <a:lumMod val="60000"/>
              <a:lumOff val="40000"/>
            </a:schemeClr>
          </a:solidFill>
        </p:spPr>
        <p:txBody>
          <a:bodyPr>
            <a:normAutofit fontScale="90000"/>
          </a:bodyPr>
          <a:lstStyle/>
          <a:p>
            <a:r>
              <a:rPr lang="lv-LV" sz="2700" b="1" dirty="0" smtClean="0">
                <a:latin typeface="Times New Roman" panose="02020603050405020304" pitchFamily="18" charset="0"/>
                <a:cs typeface="Times New Roman" panose="02020603050405020304" pitchFamily="18" charset="0"/>
              </a:rPr>
              <a:t>Valsts </a:t>
            </a:r>
            <a:r>
              <a:rPr lang="lv-LV" sz="2700" b="1" dirty="0">
                <a:latin typeface="Times New Roman" panose="02020603050405020304" pitchFamily="18" charset="0"/>
                <a:cs typeface="Times New Roman" panose="02020603050405020304" pitchFamily="18" charset="0"/>
              </a:rPr>
              <a:t>un pašvaldības atbalsts Madonas novada izglītojamiem (EUR) </a:t>
            </a:r>
            <a:r>
              <a:rPr lang="lv-LV" sz="2700" b="1" dirty="0" smtClean="0">
                <a:latin typeface="Times New Roman" panose="02020603050405020304" pitchFamily="18" charset="0"/>
                <a:cs typeface="Times New Roman" panose="02020603050405020304" pitchFamily="18" charset="0"/>
              </a:rPr>
              <a:t/>
            </a:r>
            <a:br>
              <a:rPr lang="lv-LV" sz="2700" b="1" dirty="0" smtClean="0">
                <a:latin typeface="Times New Roman" panose="02020603050405020304" pitchFamily="18" charset="0"/>
                <a:cs typeface="Times New Roman" panose="02020603050405020304" pitchFamily="18" charset="0"/>
              </a:rPr>
            </a:br>
            <a:r>
              <a:rPr lang="lv-LV" sz="2700" b="1" dirty="0" smtClean="0">
                <a:latin typeface="Times New Roman" panose="02020603050405020304" pitchFamily="18" charset="0"/>
                <a:cs typeface="Times New Roman" panose="02020603050405020304" pitchFamily="18" charset="0"/>
              </a:rPr>
              <a:t>no </a:t>
            </a:r>
            <a:r>
              <a:rPr lang="lv-LV" sz="2700" b="1" dirty="0">
                <a:latin typeface="Times New Roman" panose="02020603050405020304" pitchFamily="18" charset="0"/>
                <a:cs typeface="Times New Roman" panose="02020603050405020304" pitchFamily="18" charset="0"/>
              </a:rPr>
              <a:t>2011.g. – 2015.g.</a:t>
            </a:r>
            <a:br>
              <a:rPr lang="lv-LV" sz="2700" b="1" dirty="0">
                <a:latin typeface="Times New Roman" panose="02020603050405020304" pitchFamily="18" charset="0"/>
                <a:cs typeface="Times New Roman" panose="02020603050405020304" pitchFamily="18" charset="0"/>
              </a:rPr>
            </a:br>
            <a:endParaRPr lang="lv-LV" sz="2700" b="1" dirty="0">
              <a:latin typeface="Times New Roman" panose="02020603050405020304" pitchFamily="18" charset="0"/>
              <a:cs typeface="Times New Roman" panose="02020603050405020304" pitchFamily="18" charset="0"/>
            </a:endParaRPr>
          </a:p>
        </p:txBody>
      </p:sp>
      <p:pic>
        <p:nvPicPr>
          <p:cNvPr id="4" name="Satura vietturis 3"/>
          <p:cNvPicPr>
            <a:picLocks noGrp="1" noChangeAspect="1"/>
          </p:cNvPicPr>
          <p:nvPr>
            <p:ph idx="1"/>
          </p:nvPr>
        </p:nvPicPr>
        <p:blipFill>
          <a:blip r:embed="rId2"/>
          <a:stretch>
            <a:fillRect/>
          </a:stretch>
        </p:blipFill>
        <p:spPr>
          <a:xfrm>
            <a:off x="2576624" y="1904871"/>
            <a:ext cx="6854676" cy="4141366"/>
          </a:xfrm>
          <a:prstGeom prst="rect">
            <a:avLst/>
          </a:prstGeom>
        </p:spPr>
      </p:pic>
      <p:sp>
        <p:nvSpPr>
          <p:cNvPr id="6" name="Taisnstūris 5"/>
          <p:cNvSpPr/>
          <p:nvPr/>
        </p:nvSpPr>
        <p:spPr>
          <a:xfrm>
            <a:off x="4260454" y="6267620"/>
            <a:ext cx="2758576" cy="369332"/>
          </a:xfrm>
          <a:prstGeom prst="rect">
            <a:avLst/>
          </a:prstGeom>
        </p:spPr>
        <p:txBody>
          <a:bodyPr wrap="none">
            <a:spAutoFit/>
          </a:bodyPr>
          <a:lstStyle/>
          <a:p>
            <a:r>
              <a:rPr lang="lv-LV" sz="1400" dirty="0" smtClean="0">
                <a:latin typeface="Times New Roman" panose="02020603050405020304" pitchFamily="18" charset="0"/>
                <a:cs typeface="Times New Roman" panose="02020603050405020304" pitchFamily="18" charset="0"/>
              </a:rPr>
              <a:t>Avots</a:t>
            </a:r>
            <a:r>
              <a:rPr lang="lv-LV" dirty="0" smtClean="0">
                <a:latin typeface="Times New Roman" panose="02020603050405020304" pitchFamily="18" charset="0"/>
                <a:cs typeface="Times New Roman" panose="02020603050405020304" pitchFamily="18" charset="0"/>
              </a:rPr>
              <a:t>: </a:t>
            </a:r>
            <a:r>
              <a:rPr lang="lv-LV" sz="1400" dirty="0" smtClean="0">
                <a:latin typeface="Times New Roman" panose="02020603050405020304" pitchFamily="18" charset="0"/>
                <a:cs typeface="Times New Roman" panose="02020603050405020304" pitchFamily="18" charset="0"/>
              </a:rPr>
              <a:t>Finanšu nodaļas informācija</a:t>
            </a:r>
            <a:endParaRPr lang="lv-LV"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505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222222" y="673537"/>
            <a:ext cx="8911687" cy="784560"/>
          </a:xfrm>
          <a:solidFill>
            <a:schemeClr val="accent5">
              <a:lumMod val="60000"/>
              <a:lumOff val="40000"/>
            </a:schemeClr>
          </a:solidFill>
        </p:spPr>
        <p:txBody>
          <a:bodyPr>
            <a:normAutofit fontScale="90000"/>
          </a:bodyPr>
          <a:lstStyle/>
          <a:p>
            <a:r>
              <a:rPr lang="lv-LV" sz="2400" b="1" dirty="0">
                <a:latin typeface="Times New Roman" panose="02020603050405020304" pitchFamily="18" charset="0"/>
                <a:cs typeface="Times New Roman" panose="02020603050405020304" pitchFamily="18" charset="0"/>
              </a:rPr>
              <a:t>Madonas novada pašvaldības pedagogu iedalījums pēc </a:t>
            </a:r>
            <a:r>
              <a:rPr lang="lv-LV" sz="2400" b="1" dirty="0" smtClean="0">
                <a:latin typeface="Times New Roman" panose="02020603050405020304" pitchFamily="18" charset="0"/>
                <a:cs typeface="Times New Roman" panose="02020603050405020304" pitchFamily="18" charset="0"/>
              </a:rPr>
              <a:t>vecuma </a:t>
            </a:r>
            <a:br>
              <a:rPr lang="lv-LV" sz="2400" b="1" dirty="0" smtClean="0">
                <a:latin typeface="Times New Roman" panose="02020603050405020304" pitchFamily="18" charset="0"/>
                <a:cs typeface="Times New Roman" panose="02020603050405020304" pitchFamily="18" charset="0"/>
              </a:rPr>
            </a:br>
            <a:r>
              <a:rPr lang="lv-LV" sz="2400" b="1" dirty="0" smtClean="0">
                <a:latin typeface="Times New Roman" panose="02020603050405020304" pitchFamily="18" charset="0"/>
                <a:cs typeface="Times New Roman" panose="02020603050405020304" pitchFamily="18" charset="0"/>
              </a:rPr>
              <a:t> </a:t>
            </a:r>
            <a:r>
              <a:rPr lang="lv-LV" sz="2400" b="1" dirty="0">
                <a:latin typeface="Times New Roman" panose="02020603050405020304" pitchFamily="18" charset="0"/>
                <a:cs typeface="Times New Roman" panose="02020603050405020304" pitchFamily="18" charset="0"/>
              </a:rPr>
              <a:t>uz 01.01.2016</a:t>
            </a:r>
            <a:endParaRPr lang="lv-LV" sz="2400" dirty="0">
              <a:latin typeface="Times New Roman" panose="02020603050405020304" pitchFamily="18" charset="0"/>
              <a:cs typeface="Times New Roman" panose="02020603050405020304" pitchFamily="18" charset="0"/>
            </a:endParaRPr>
          </a:p>
        </p:txBody>
      </p:sp>
      <p:pic>
        <p:nvPicPr>
          <p:cNvPr id="4" name="Attēls 3"/>
          <p:cNvPicPr>
            <a:picLocks noChangeAspect="1"/>
          </p:cNvPicPr>
          <p:nvPr/>
        </p:nvPicPr>
        <p:blipFill>
          <a:blip r:embed="rId2"/>
          <a:stretch>
            <a:fillRect/>
          </a:stretch>
        </p:blipFill>
        <p:spPr>
          <a:xfrm>
            <a:off x="3042293" y="1838059"/>
            <a:ext cx="6777210" cy="3505765"/>
          </a:xfrm>
          <a:prstGeom prst="rect">
            <a:avLst/>
          </a:prstGeom>
        </p:spPr>
      </p:pic>
    </p:spTree>
    <p:extLst>
      <p:ext uri="{BB962C8B-B14F-4D97-AF65-F5344CB8AC3E}">
        <p14:creationId xmlns:p14="http://schemas.microsoft.com/office/powerpoint/2010/main" val="10593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380735" y="527221"/>
            <a:ext cx="8860266" cy="815546"/>
          </a:xfrm>
          <a:solidFill>
            <a:schemeClr val="accent5">
              <a:lumMod val="60000"/>
              <a:lumOff val="40000"/>
            </a:schemeClr>
          </a:solidFill>
        </p:spPr>
        <p:txBody>
          <a:bodyPr>
            <a:noAutofit/>
          </a:bodyPr>
          <a:lstStyle/>
          <a:p>
            <a:pPr marL="450215">
              <a:lnSpc>
                <a:spcPct val="115000"/>
              </a:lnSpc>
              <a:spcBef>
                <a:spcPts val="500"/>
              </a:spcBef>
              <a:spcAft>
                <a:spcPts val="1000"/>
              </a:spcAft>
            </a:pPr>
            <a:r>
              <a:rPr lang="lv-LV" sz="2400" b="1" kern="1400" dirty="0">
                <a:latin typeface="Times New Roman" panose="02020603050405020304" pitchFamily="18" charset="0"/>
                <a:ea typeface="Times New Roman" panose="02020603050405020304" pitchFamily="18" charset="0"/>
                <a:cs typeface="Times New Roman" panose="02020603050405020304" pitchFamily="18" charset="0"/>
              </a:rPr>
              <a:t>Madonas novada vispārizglītojošo skolu skolēnu skaits </a:t>
            </a:r>
            <a:r>
              <a:rPr lang="lv-LV" sz="2400" b="1" kern="14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lv-LV" sz="2400" b="1" kern="1400" dirty="0" smtClean="0">
                <a:latin typeface="Times New Roman" panose="02020603050405020304" pitchFamily="18" charset="0"/>
                <a:ea typeface="Times New Roman" panose="02020603050405020304" pitchFamily="18" charset="0"/>
                <a:cs typeface="Times New Roman" panose="02020603050405020304" pitchFamily="18" charset="0"/>
              </a:rPr>
            </a:br>
            <a:r>
              <a:rPr lang="lv-LV" sz="2400" b="1" kern="1400" dirty="0" smtClean="0">
                <a:latin typeface="Times New Roman" panose="02020603050405020304" pitchFamily="18" charset="0"/>
                <a:ea typeface="Times New Roman" panose="02020603050405020304" pitchFamily="18" charset="0"/>
                <a:cs typeface="Times New Roman" panose="02020603050405020304" pitchFamily="18" charset="0"/>
              </a:rPr>
              <a:t>no 1969.g</a:t>
            </a:r>
            <a:r>
              <a:rPr lang="lv-LV" sz="2400" b="1" kern="1400" dirty="0">
                <a:latin typeface="Times New Roman" panose="02020603050405020304" pitchFamily="18" charset="0"/>
                <a:ea typeface="Times New Roman" panose="02020603050405020304" pitchFamily="18" charset="0"/>
                <a:cs typeface="Times New Roman" panose="02020603050405020304" pitchFamily="18" charset="0"/>
              </a:rPr>
              <a:t>. – 2015.g.</a:t>
            </a:r>
            <a:r>
              <a:rPr lang="lv-LV" sz="2400" dirty="0">
                <a:latin typeface="Calibri" panose="020F0502020204030204" pitchFamily="34" charset="0"/>
                <a:ea typeface="Times New Roman" panose="02020603050405020304" pitchFamily="18" charset="0"/>
                <a:cs typeface="Times New Roman" panose="02020603050405020304" pitchFamily="18" charset="0"/>
              </a:rPr>
              <a:t/>
            </a:r>
            <a:br>
              <a:rPr lang="lv-LV" sz="2400" dirty="0">
                <a:latin typeface="Calibri" panose="020F0502020204030204" pitchFamily="34" charset="0"/>
                <a:ea typeface="Times New Roman" panose="02020603050405020304" pitchFamily="18" charset="0"/>
                <a:cs typeface="Times New Roman" panose="02020603050405020304" pitchFamily="18" charset="0"/>
              </a:rPr>
            </a:br>
            <a:endParaRPr lang="lv-LV" sz="2400" dirty="0"/>
          </a:p>
        </p:txBody>
      </p:sp>
      <p:pic>
        <p:nvPicPr>
          <p:cNvPr id="4" name="Satura vietturis 3"/>
          <p:cNvPicPr>
            <a:picLocks noGrp="1" noChangeAspect="1"/>
          </p:cNvPicPr>
          <p:nvPr>
            <p:ph idx="1"/>
          </p:nvPr>
        </p:nvPicPr>
        <p:blipFill>
          <a:blip r:embed="rId2"/>
          <a:stretch>
            <a:fillRect/>
          </a:stretch>
        </p:blipFill>
        <p:spPr>
          <a:xfrm>
            <a:off x="2893667" y="1738184"/>
            <a:ext cx="7370006" cy="4053959"/>
          </a:xfrm>
          <a:prstGeom prst="rect">
            <a:avLst/>
          </a:prstGeom>
        </p:spPr>
      </p:pic>
      <p:sp>
        <p:nvSpPr>
          <p:cNvPr id="5" name="Taisnstūris 4"/>
          <p:cNvSpPr/>
          <p:nvPr/>
        </p:nvSpPr>
        <p:spPr>
          <a:xfrm>
            <a:off x="3914465" y="5946344"/>
            <a:ext cx="2830711" cy="307777"/>
          </a:xfrm>
          <a:prstGeom prst="rect">
            <a:avLst/>
          </a:prstGeom>
        </p:spPr>
        <p:txBody>
          <a:bodyPr wrap="none">
            <a:spAutoFit/>
          </a:bodyPr>
          <a:lstStyle/>
          <a:p>
            <a:r>
              <a:rPr lang="lv-LV" sz="1400" dirty="0" smtClean="0">
                <a:latin typeface="Times New Roman" panose="02020603050405020304" pitchFamily="18" charset="0"/>
                <a:cs typeface="Times New Roman" panose="02020603050405020304" pitchFamily="18" charset="0"/>
              </a:rPr>
              <a:t>Avots: Izglītības nodaļas informācija</a:t>
            </a:r>
            <a:endParaRPr lang="lv-LV"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17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35892" y="624110"/>
            <a:ext cx="9568721" cy="792798"/>
          </a:xfrm>
          <a:solidFill>
            <a:schemeClr val="bg2">
              <a:lumMod val="90000"/>
            </a:schemeClr>
          </a:solidFill>
        </p:spPr>
        <p:txBody>
          <a:bodyPr>
            <a:normAutofit fontScale="90000"/>
          </a:bodyPr>
          <a:lstStyle/>
          <a:p>
            <a:r>
              <a:rPr lang="lv-LV" sz="2700" b="1" dirty="0">
                <a:latin typeface="Times New Roman" panose="02020603050405020304" pitchFamily="18" charset="0"/>
                <a:cs typeface="Times New Roman" panose="02020603050405020304" pitchFamily="18" charset="0"/>
              </a:rPr>
              <a:t>Skolēnu skaits un klašu komplekti Madonas novada pagastu </a:t>
            </a:r>
            <a:r>
              <a:rPr lang="lv-LV" sz="2700" b="1" dirty="0" smtClean="0">
                <a:latin typeface="Times New Roman" panose="02020603050405020304" pitchFamily="18" charset="0"/>
                <a:cs typeface="Times New Roman" panose="02020603050405020304" pitchFamily="18" charset="0"/>
              </a:rPr>
              <a:t>skolās </a:t>
            </a:r>
            <a:br>
              <a:rPr lang="lv-LV" sz="2700" b="1" dirty="0" smtClean="0">
                <a:latin typeface="Times New Roman" panose="02020603050405020304" pitchFamily="18" charset="0"/>
                <a:cs typeface="Times New Roman" panose="02020603050405020304" pitchFamily="18" charset="0"/>
              </a:rPr>
            </a:br>
            <a:r>
              <a:rPr lang="lv-LV" sz="2700" b="1" dirty="0" smtClean="0">
                <a:latin typeface="Times New Roman" panose="02020603050405020304" pitchFamily="18" charset="0"/>
                <a:cs typeface="Times New Roman" panose="02020603050405020304" pitchFamily="18" charset="0"/>
              </a:rPr>
              <a:t> </a:t>
            </a:r>
            <a:r>
              <a:rPr lang="lv-LV" sz="2700" b="1" dirty="0">
                <a:latin typeface="Times New Roman" panose="02020603050405020304" pitchFamily="18" charset="0"/>
                <a:cs typeface="Times New Roman" panose="02020603050405020304" pitchFamily="18" charset="0"/>
              </a:rPr>
              <a:t>no 1999. – 2015.g.</a:t>
            </a:r>
            <a:r>
              <a:rPr lang="lv-LV" dirty="0"/>
              <a:t/>
            </a:r>
            <a:br>
              <a:rPr lang="lv-LV" dirty="0"/>
            </a:br>
            <a:endParaRPr lang="lv-LV" dirty="0"/>
          </a:p>
        </p:txBody>
      </p:sp>
      <p:sp>
        <p:nvSpPr>
          <p:cNvPr id="5" name="Taisnstūris 4"/>
          <p:cNvSpPr/>
          <p:nvPr/>
        </p:nvSpPr>
        <p:spPr>
          <a:xfrm>
            <a:off x="3914465" y="5946344"/>
            <a:ext cx="2830711" cy="307777"/>
          </a:xfrm>
          <a:prstGeom prst="rect">
            <a:avLst/>
          </a:prstGeom>
        </p:spPr>
        <p:txBody>
          <a:bodyPr wrap="none">
            <a:spAutoFit/>
          </a:bodyPr>
          <a:lstStyle/>
          <a:p>
            <a:r>
              <a:rPr lang="lv-LV" sz="1400" dirty="0" smtClean="0">
                <a:latin typeface="Times New Roman" panose="02020603050405020304" pitchFamily="18" charset="0"/>
                <a:cs typeface="Times New Roman" panose="02020603050405020304" pitchFamily="18" charset="0"/>
              </a:rPr>
              <a:t>Avots: Izglītības nodaļas informācija</a:t>
            </a:r>
            <a:endParaRPr lang="lv-LV" sz="1400" dirty="0">
              <a:latin typeface="Times New Roman" panose="02020603050405020304" pitchFamily="18" charset="0"/>
              <a:cs typeface="Times New Roman" panose="02020603050405020304" pitchFamily="18" charset="0"/>
            </a:endParaRPr>
          </a:p>
        </p:txBody>
      </p:sp>
      <p:pic>
        <p:nvPicPr>
          <p:cNvPr id="6" name="Satura vietturis 5"/>
          <p:cNvPicPr>
            <a:picLocks noGrp="1" noChangeAspect="1"/>
          </p:cNvPicPr>
          <p:nvPr>
            <p:ph idx="1"/>
          </p:nvPr>
        </p:nvPicPr>
        <p:blipFill>
          <a:blip r:embed="rId2"/>
          <a:stretch>
            <a:fillRect/>
          </a:stretch>
        </p:blipFill>
        <p:spPr>
          <a:xfrm>
            <a:off x="2998573" y="1643150"/>
            <a:ext cx="6627995" cy="4303193"/>
          </a:xfrm>
          <a:prstGeom prst="rect">
            <a:avLst/>
          </a:prstGeom>
        </p:spPr>
      </p:pic>
    </p:spTree>
    <p:extLst>
      <p:ext uri="{BB962C8B-B14F-4D97-AF65-F5344CB8AC3E}">
        <p14:creationId xmlns:p14="http://schemas.microsoft.com/office/powerpoint/2010/main" val="1523168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28801" y="624110"/>
            <a:ext cx="9675812" cy="801036"/>
          </a:xfrm>
          <a:solidFill>
            <a:schemeClr val="bg2">
              <a:lumMod val="90000"/>
            </a:schemeClr>
          </a:solidFill>
        </p:spPr>
        <p:txBody>
          <a:bodyPr>
            <a:normAutofit fontScale="90000"/>
          </a:bodyPr>
          <a:lstStyle/>
          <a:p>
            <a:r>
              <a:rPr lang="lv-LV" sz="2400" b="1" dirty="0">
                <a:latin typeface="Times New Roman" panose="02020603050405020304" pitchFamily="18" charset="0"/>
                <a:cs typeface="Times New Roman" panose="02020603050405020304" pitchFamily="18" charset="0"/>
              </a:rPr>
              <a:t>Skolēnu skaits un klašu  komplekti Madonas pilsētas </a:t>
            </a:r>
            <a:r>
              <a:rPr lang="lv-LV" sz="2400" b="1" dirty="0" smtClean="0">
                <a:latin typeface="Times New Roman" panose="02020603050405020304" pitchFamily="18" charset="0"/>
                <a:cs typeface="Times New Roman" panose="02020603050405020304" pitchFamily="18" charset="0"/>
              </a:rPr>
              <a:t>skolās</a:t>
            </a:r>
            <a:br>
              <a:rPr lang="lv-LV" sz="2400" b="1" dirty="0" smtClean="0">
                <a:latin typeface="Times New Roman" panose="02020603050405020304" pitchFamily="18" charset="0"/>
                <a:cs typeface="Times New Roman" panose="02020603050405020304" pitchFamily="18" charset="0"/>
              </a:rPr>
            </a:br>
            <a:r>
              <a:rPr lang="lv-LV" sz="2400" b="1" dirty="0" smtClean="0">
                <a:latin typeface="Times New Roman" panose="02020603050405020304" pitchFamily="18" charset="0"/>
                <a:cs typeface="Times New Roman" panose="02020603050405020304" pitchFamily="18" charset="0"/>
              </a:rPr>
              <a:t> </a:t>
            </a:r>
            <a:r>
              <a:rPr lang="lv-LV" sz="2400" b="1" dirty="0">
                <a:latin typeface="Times New Roman" panose="02020603050405020304" pitchFamily="18" charset="0"/>
                <a:cs typeface="Times New Roman" panose="02020603050405020304" pitchFamily="18" charset="0"/>
              </a:rPr>
              <a:t>no 1972.g. – 2015.g.</a:t>
            </a:r>
            <a:endParaRPr lang="lv-LV" sz="2400" dirty="0">
              <a:latin typeface="Times New Roman" panose="02020603050405020304" pitchFamily="18" charset="0"/>
              <a:cs typeface="Times New Roman" panose="02020603050405020304" pitchFamily="18" charset="0"/>
            </a:endParaRPr>
          </a:p>
        </p:txBody>
      </p:sp>
      <p:pic>
        <p:nvPicPr>
          <p:cNvPr id="4" name="Satura vietturis 3"/>
          <p:cNvPicPr>
            <a:picLocks noGrp="1" noChangeAspect="1"/>
          </p:cNvPicPr>
          <p:nvPr>
            <p:ph idx="1"/>
          </p:nvPr>
        </p:nvPicPr>
        <p:blipFill>
          <a:blip r:embed="rId2"/>
          <a:stretch>
            <a:fillRect/>
          </a:stretch>
        </p:blipFill>
        <p:spPr>
          <a:xfrm>
            <a:off x="2421924" y="1744329"/>
            <a:ext cx="7188607" cy="4334427"/>
          </a:xfrm>
          <a:prstGeom prst="rect">
            <a:avLst/>
          </a:prstGeom>
        </p:spPr>
      </p:pic>
      <p:sp>
        <p:nvSpPr>
          <p:cNvPr id="5" name="Taisnstūris 4"/>
          <p:cNvSpPr/>
          <p:nvPr/>
        </p:nvSpPr>
        <p:spPr>
          <a:xfrm>
            <a:off x="3923795" y="6090162"/>
            <a:ext cx="2830711" cy="307777"/>
          </a:xfrm>
          <a:prstGeom prst="rect">
            <a:avLst/>
          </a:prstGeom>
        </p:spPr>
        <p:txBody>
          <a:bodyPr wrap="none">
            <a:spAutoFit/>
          </a:bodyPr>
          <a:lstStyle/>
          <a:p>
            <a:r>
              <a:rPr lang="lv-LV" sz="1400" dirty="0" smtClean="0">
                <a:latin typeface="Times New Roman" panose="02020603050405020304" pitchFamily="18" charset="0"/>
                <a:cs typeface="Times New Roman" panose="02020603050405020304" pitchFamily="18" charset="0"/>
              </a:rPr>
              <a:t>Avots: Izglītības nodaļas informācija</a:t>
            </a:r>
            <a:endParaRPr lang="lv-LV"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6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726163" y="624110"/>
            <a:ext cx="9778450" cy="858701"/>
          </a:xfrm>
          <a:solidFill>
            <a:schemeClr val="bg2">
              <a:lumMod val="90000"/>
            </a:schemeClr>
          </a:solidFill>
        </p:spPr>
        <p:txBody>
          <a:bodyPr>
            <a:normAutofit fontScale="90000"/>
          </a:bodyPr>
          <a:lstStyle/>
          <a:p>
            <a:pPr algn="ctr"/>
            <a:r>
              <a:rPr lang="lv-LV" sz="2700" b="1" dirty="0">
                <a:latin typeface="Times New Roman" panose="02020603050405020304" pitchFamily="18" charset="0"/>
                <a:cs typeface="Times New Roman" panose="02020603050405020304" pitchFamily="18" charset="0"/>
              </a:rPr>
              <a:t>Skolēnu kustība novada teritorijas ietvaros </a:t>
            </a:r>
            <a:r>
              <a:rPr lang="lv-LV" sz="2700" b="1" dirty="0" smtClean="0">
                <a:latin typeface="Times New Roman" panose="02020603050405020304" pitchFamily="18" charset="0"/>
                <a:cs typeface="Times New Roman" panose="02020603050405020304" pitchFamily="18" charset="0"/>
              </a:rPr>
              <a:t/>
            </a:r>
            <a:br>
              <a:rPr lang="lv-LV" sz="2700" b="1" dirty="0" smtClean="0">
                <a:latin typeface="Times New Roman" panose="02020603050405020304" pitchFamily="18" charset="0"/>
                <a:cs typeface="Times New Roman" panose="02020603050405020304" pitchFamily="18" charset="0"/>
              </a:rPr>
            </a:br>
            <a:r>
              <a:rPr lang="lv-LV" sz="2700" b="1" dirty="0" smtClean="0">
                <a:latin typeface="Times New Roman" panose="02020603050405020304" pitchFamily="18" charset="0"/>
                <a:cs typeface="Times New Roman" panose="02020603050405020304" pitchFamily="18" charset="0"/>
              </a:rPr>
              <a:t>Madonas </a:t>
            </a:r>
            <a:r>
              <a:rPr lang="lv-LV" sz="2700" b="1" dirty="0">
                <a:latin typeface="Times New Roman" panose="02020603050405020304" pitchFamily="18" charset="0"/>
                <a:cs typeface="Times New Roman" panose="02020603050405020304" pitchFamily="18" charset="0"/>
              </a:rPr>
              <a:t>pilsētas </a:t>
            </a:r>
            <a:r>
              <a:rPr lang="lv-LV" sz="2700" b="1" dirty="0" smtClean="0">
                <a:latin typeface="Times New Roman" panose="02020603050405020304" pitchFamily="18" charset="0"/>
                <a:cs typeface="Times New Roman" panose="02020603050405020304" pitchFamily="18" charset="0"/>
              </a:rPr>
              <a:t>skolās no  </a:t>
            </a:r>
            <a:r>
              <a:rPr lang="lv-LV" sz="2700" b="1" dirty="0">
                <a:latin typeface="Times New Roman" panose="02020603050405020304" pitchFamily="18" charset="0"/>
                <a:cs typeface="Times New Roman" panose="02020603050405020304" pitchFamily="18" charset="0"/>
              </a:rPr>
              <a:t>1.-9.klasei uz 01.01.2016</a:t>
            </a:r>
            <a:r>
              <a:rPr lang="lv-LV" b="1" dirty="0"/>
              <a:t>.</a:t>
            </a:r>
            <a:r>
              <a:rPr lang="lv-LV" dirty="0"/>
              <a:t/>
            </a:r>
            <a:br>
              <a:rPr lang="lv-LV" dirty="0"/>
            </a:br>
            <a:endParaRPr lang="lv-LV" dirty="0"/>
          </a:p>
        </p:txBody>
      </p:sp>
      <p:graphicFrame>
        <p:nvGraphicFramePr>
          <p:cNvPr id="8" name="Satura vietturis 7"/>
          <p:cNvGraphicFramePr>
            <a:graphicFrameLocks noGrp="1"/>
          </p:cNvGraphicFramePr>
          <p:nvPr>
            <p:ph idx="1"/>
            <p:extLst>
              <p:ext uri="{D42A27DB-BD31-4B8C-83A1-F6EECF244321}">
                <p14:modId xmlns:p14="http://schemas.microsoft.com/office/powerpoint/2010/main" val="973693825"/>
              </p:ext>
            </p:extLst>
          </p:nvPr>
        </p:nvGraphicFramePr>
        <p:xfrm>
          <a:off x="2528595" y="1558221"/>
          <a:ext cx="8192277" cy="4967969"/>
        </p:xfrm>
        <a:graphic>
          <a:graphicData uri="http://schemas.openxmlformats.org/drawingml/2006/table">
            <a:tbl>
              <a:tblPr/>
              <a:tblGrid>
                <a:gridCol w="2151463"/>
                <a:gridCol w="1707091"/>
                <a:gridCol w="1759888"/>
                <a:gridCol w="1729090"/>
                <a:gridCol w="844745"/>
              </a:tblGrid>
              <a:tr h="703740">
                <a:tc>
                  <a:txBody>
                    <a:bodyPr/>
                    <a:lstStyle/>
                    <a:p>
                      <a:pPr algn="ctr" fontAlgn="b"/>
                      <a:r>
                        <a:rPr lang="lv-LV" sz="1600" b="0" i="0" u="none" strike="noStrike" dirty="0">
                          <a:solidFill>
                            <a:srgbClr val="000000"/>
                          </a:solidFill>
                          <a:effectLst/>
                          <a:latin typeface="Times New Roman" panose="02020603050405020304" pitchFamily="18" charset="0"/>
                        </a:rPr>
                        <a:t> </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rPr>
                        <a:t>Madonas pilsētas </a:t>
                      </a:r>
                      <a:r>
                        <a:rPr lang="lv-LV" sz="1600" b="1" i="0" u="none" strike="noStrike" dirty="0" smtClean="0">
                          <a:solidFill>
                            <a:srgbClr val="000000"/>
                          </a:solidFill>
                          <a:effectLst/>
                          <a:latin typeface="Times New Roman" panose="02020603050405020304" pitchFamily="18" charset="0"/>
                        </a:rPr>
                        <a:t>1. </a:t>
                      </a:r>
                      <a:r>
                        <a:rPr lang="lv-LV" sz="1600" b="1" i="0" u="none" strike="noStrike" dirty="0">
                          <a:solidFill>
                            <a:srgbClr val="000000"/>
                          </a:solidFill>
                          <a:effectLst/>
                          <a:latin typeface="Times New Roman" panose="02020603050405020304" pitchFamily="18" charset="0"/>
                        </a:rPr>
                        <a:t>vidusskola</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Madonas pilsētas 2.vidusskola</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rPr>
                        <a:t>Madonas </a:t>
                      </a:r>
                      <a:r>
                        <a:rPr lang="lv-LV" sz="1600" b="1" i="0" u="none" strike="noStrike" dirty="0" smtClean="0">
                          <a:solidFill>
                            <a:srgbClr val="000000"/>
                          </a:solidFill>
                          <a:effectLst/>
                          <a:latin typeface="Times New Roman" panose="02020603050405020304" pitchFamily="18" charset="0"/>
                        </a:rPr>
                        <a:t>Valsts </a:t>
                      </a:r>
                      <a:r>
                        <a:rPr lang="lv-LV" sz="1600" b="1" i="0" u="none" strike="noStrike" dirty="0">
                          <a:solidFill>
                            <a:srgbClr val="000000"/>
                          </a:solidFill>
                          <a:effectLst/>
                          <a:latin typeface="Times New Roman" panose="02020603050405020304" pitchFamily="18" charset="0"/>
                        </a:rPr>
                        <a:t>ģimnāzija</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600" b="1" i="0" u="none" strike="noStrike">
                          <a:solidFill>
                            <a:srgbClr val="000000"/>
                          </a:solidFill>
                          <a:effectLst/>
                          <a:latin typeface="Times New Roman" panose="02020603050405020304" pitchFamily="18" charset="0"/>
                        </a:rPr>
                        <a:t>Kopā </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Aronas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24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38</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76</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Barkavas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0</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8</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Bērzaunes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17</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17</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68</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Dzelzavas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6</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22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Kalsnavas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8</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16</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Lazdonas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21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64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Ļaudonas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0</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10</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Liezēres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30</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Madonas pilsēta</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381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140</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521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1042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Mārcienas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16</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15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62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Mētrienas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10</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Ošupes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6</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Praulienas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36</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8</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44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88</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Sarkaņu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39</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25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64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128</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Vestienas pag.</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0</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4</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0" i="0" u="none" strike="noStrike">
                          <a:solidFill>
                            <a:srgbClr val="000000"/>
                          </a:solidFill>
                          <a:effectLst/>
                          <a:latin typeface="Times New Roman" panose="02020603050405020304" pitchFamily="18" charset="0"/>
                        </a:rPr>
                        <a:t>citi novadi</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22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a:solidFill>
                            <a:srgbClr val="000000"/>
                          </a:solidFill>
                          <a:effectLst/>
                          <a:latin typeface="Times New Roman" panose="02020603050405020304" pitchFamily="18" charset="0"/>
                        </a:rPr>
                        <a:t>12</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0" i="0" u="none" strike="noStrike" dirty="0">
                          <a:solidFill>
                            <a:srgbClr val="000000"/>
                          </a:solidFill>
                          <a:effectLst/>
                          <a:latin typeface="Times New Roman" panose="02020603050405020304" pitchFamily="18" charset="0"/>
                        </a:rPr>
                        <a:t>27</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61</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777">
                <a:tc>
                  <a:txBody>
                    <a:bodyPr/>
                    <a:lstStyle/>
                    <a:p>
                      <a:pPr algn="ctr" fontAlgn="b"/>
                      <a:r>
                        <a:rPr lang="lv-LV" sz="1600" b="1" i="0" u="none" strike="noStrike">
                          <a:solidFill>
                            <a:srgbClr val="000000"/>
                          </a:solidFill>
                          <a:effectLst/>
                          <a:latin typeface="Times New Roman" panose="02020603050405020304" pitchFamily="18" charset="0"/>
                        </a:rPr>
                        <a:t>kopā </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579</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a:solidFill>
                            <a:srgbClr val="000000"/>
                          </a:solidFill>
                          <a:effectLst/>
                          <a:latin typeface="Times New Roman" panose="02020603050405020304" pitchFamily="18" charset="0"/>
                        </a:rPr>
                        <a:t>265</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rPr>
                        <a:t>89</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600" b="1" i="0" u="none" strike="noStrike" dirty="0">
                          <a:solidFill>
                            <a:srgbClr val="000000"/>
                          </a:solidFill>
                          <a:effectLst/>
                          <a:latin typeface="Times New Roman" panose="02020603050405020304" pitchFamily="18" charset="0"/>
                        </a:rPr>
                        <a:t>933</a:t>
                      </a:r>
                    </a:p>
                  </a:txBody>
                  <a:tcPr marL="6997" marR="6997" marT="69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6812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19417" y="624110"/>
            <a:ext cx="9585196" cy="866939"/>
          </a:xfrm>
          <a:solidFill>
            <a:schemeClr val="accent5">
              <a:lumMod val="60000"/>
              <a:lumOff val="40000"/>
            </a:schemeClr>
          </a:solidFill>
        </p:spPr>
        <p:txBody>
          <a:bodyPr>
            <a:normAutofit fontScale="90000"/>
          </a:bodyPr>
          <a:lstStyle/>
          <a:p>
            <a:r>
              <a:rPr lang="lv-LV" sz="2700" b="1" dirty="0">
                <a:latin typeface="Times New Roman" panose="02020603050405020304" pitchFamily="18" charset="0"/>
                <a:cs typeface="Times New Roman" panose="02020603050405020304" pitchFamily="18" charset="0"/>
              </a:rPr>
              <a:t>Skolēnu skaita prognoze Madonas novada vispārizglītojošās </a:t>
            </a:r>
            <a:r>
              <a:rPr lang="lv-LV" sz="2700" b="1" dirty="0" smtClean="0">
                <a:latin typeface="Times New Roman" panose="02020603050405020304" pitchFamily="18" charset="0"/>
                <a:cs typeface="Times New Roman" panose="02020603050405020304" pitchFamily="18" charset="0"/>
              </a:rPr>
              <a:t/>
            </a:r>
            <a:br>
              <a:rPr lang="lv-LV" sz="2700" b="1" dirty="0" smtClean="0">
                <a:latin typeface="Times New Roman" panose="02020603050405020304" pitchFamily="18" charset="0"/>
                <a:cs typeface="Times New Roman" panose="02020603050405020304" pitchFamily="18" charset="0"/>
              </a:rPr>
            </a:br>
            <a:r>
              <a:rPr lang="lv-LV" sz="2700" b="1" dirty="0" smtClean="0">
                <a:latin typeface="Times New Roman" panose="02020603050405020304" pitchFamily="18" charset="0"/>
                <a:cs typeface="Times New Roman" panose="02020603050405020304" pitchFamily="18" charset="0"/>
              </a:rPr>
              <a:t> </a:t>
            </a:r>
            <a:r>
              <a:rPr lang="lv-LV" sz="2700" b="1" dirty="0">
                <a:latin typeface="Times New Roman" panose="02020603050405020304" pitchFamily="18" charset="0"/>
                <a:cs typeface="Times New Roman" panose="02020603050405020304" pitchFamily="18" charset="0"/>
              </a:rPr>
              <a:t>iestādēs </a:t>
            </a:r>
            <a:r>
              <a:rPr lang="lv-LV" sz="2700" b="1" dirty="0" smtClean="0">
                <a:latin typeface="Times New Roman" panose="02020603050405020304" pitchFamily="18" charset="0"/>
                <a:cs typeface="Times New Roman" panose="02020603050405020304" pitchFamily="18" charset="0"/>
              </a:rPr>
              <a:t>līdz </a:t>
            </a:r>
            <a:r>
              <a:rPr lang="lv-LV" sz="2700" b="1" dirty="0">
                <a:latin typeface="Times New Roman" panose="02020603050405020304" pitchFamily="18" charset="0"/>
                <a:cs typeface="Times New Roman" panose="02020603050405020304" pitchFamily="18" charset="0"/>
              </a:rPr>
              <a:t>2022/2023.m.g</a:t>
            </a:r>
            <a:r>
              <a:rPr lang="lv-LV" b="1" dirty="0"/>
              <a:t>.</a:t>
            </a:r>
            <a:r>
              <a:rPr lang="lv-LV" dirty="0"/>
              <a:t/>
            </a:r>
            <a:br>
              <a:rPr lang="lv-LV" dirty="0"/>
            </a:br>
            <a:endParaRPr lang="lv-LV" dirty="0"/>
          </a:p>
        </p:txBody>
      </p:sp>
      <p:pic>
        <p:nvPicPr>
          <p:cNvPr id="4" name="Satura vietturis 3"/>
          <p:cNvPicPr>
            <a:picLocks noGrp="1" noChangeAspect="1"/>
          </p:cNvPicPr>
          <p:nvPr>
            <p:ph idx="1"/>
          </p:nvPr>
        </p:nvPicPr>
        <p:blipFill>
          <a:blip r:embed="rId2"/>
          <a:stretch>
            <a:fillRect/>
          </a:stretch>
        </p:blipFill>
        <p:spPr>
          <a:xfrm>
            <a:off x="2561967" y="1622151"/>
            <a:ext cx="7097907" cy="4569785"/>
          </a:xfrm>
          <a:prstGeom prst="rect">
            <a:avLst/>
          </a:prstGeom>
        </p:spPr>
      </p:pic>
    </p:spTree>
    <p:extLst>
      <p:ext uri="{BB962C8B-B14F-4D97-AF65-F5344CB8AC3E}">
        <p14:creationId xmlns:p14="http://schemas.microsoft.com/office/powerpoint/2010/main" val="1613230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744428" y="681775"/>
            <a:ext cx="8911687" cy="652755"/>
          </a:xfrm>
          <a:solidFill>
            <a:schemeClr val="accent5">
              <a:lumMod val="60000"/>
              <a:lumOff val="40000"/>
            </a:schemeClr>
          </a:solidFill>
        </p:spPr>
        <p:txBody>
          <a:bodyPr>
            <a:normAutofit/>
          </a:bodyPr>
          <a:lstStyle/>
          <a:p>
            <a:r>
              <a:rPr lang="lv-LV" sz="2400" b="1" dirty="0" smtClean="0">
                <a:latin typeface="Times New Roman" panose="02020603050405020304" pitchFamily="18" charset="0"/>
                <a:cs typeface="Times New Roman" panose="02020603050405020304" pitchFamily="18" charset="0"/>
              </a:rPr>
              <a:t>Skolēnu </a:t>
            </a:r>
            <a:r>
              <a:rPr lang="lv-LV" sz="2400" b="1" dirty="0">
                <a:latin typeface="Times New Roman" panose="02020603050405020304" pitchFamily="18" charset="0"/>
                <a:cs typeface="Times New Roman" panose="02020603050405020304" pitchFamily="18" charset="0"/>
              </a:rPr>
              <a:t>skaita prognoze Madonas pilsētas skolās 10.-12. klase</a:t>
            </a:r>
            <a:endParaRPr lang="lv-LV" sz="2400" dirty="0">
              <a:latin typeface="Times New Roman" panose="02020603050405020304" pitchFamily="18" charset="0"/>
              <a:cs typeface="Times New Roman" panose="02020603050405020304" pitchFamily="18" charset="0"/>
            </a:endParaRPr>
          </a:p>
        </p:txBody>
      </p:sp>
      <p:pic>
        <p:nvPicPr>
          <p:cNvPr id="4" name="Satura vietturis 3"/>
          <p:cNvPicPr>
            <a:picLocks noGrp="1" noChangeAspect="1"/>
          </p:cNvPicPr>
          <p:nvPr>
            <p:ph idx="1"/>
          </p:nvPr>
        </p:nvPicPr>
        <p:blipFill>
          <a:blip r:embed="rId2"/>
          <a:stretch>
            <a:fillRect/>
          </a:stretch>
        </p:blipFill>
        <p:spPr>
          <a:xfrm>
            <a:off x="2709010" y="1647568"/>
            <a:ext cx="6854868" cy="4120788"/>
          </a:xfrm>
          <a:prstGeom prst="rect">
            <a:avLst/>
          </a:prstGeom>
        </p:spPr>
      </p:pic>
    </p:spTree>
    <p:extLst>
      <p:ext uri="{BB962C8B-B14F-4D97-AF65-F5344CB8AC3E}">
        <p14:creationId xmlns:p14="http://schemas.microsoft.com/office/powerpoint/2010/main" val="152179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pPr marL="0" indent="0">
              <a:buNone/>
            </a:pPr>
            <a:r>
              <a:rPr lang="lv-LV" sz="3200" dirty="0" smtClean="0">
                <a:solidFill>
                  <a:schemeClr val="tx1"/>
                </a:solidFill>
                <a:latin typeface="Times New Roman" panose="02020603050405020304" pitchFamily="18" charset="0"/>
                <a:cs typeface="Times New Roman" panose="02020603050405020304" pitchFamily="18" charset="0"/>
              </a:rPr>
              <a:t>1. Novada plānošanas dokumenta izglītībā izstrāde</a:t>
            </a:r>
          </a:p>
          <a:p>
            <a:pPr marL="0" indent="0">
              <a:buNone/>
            </a:pPr>
            <a:r>
              <a:rPr lang="lv-LV" sz="3200" dirty="0" smtClean="0">
                <a:solidFill>
                  <a:schemeClr val="tx1"/>
                </a:solidFill>
                <a:latin typeface="Times New Roman" panose="02020603050405020304" pitchFamily="18" charset="0"/>
                <a:cs typeface="Times New Roman" panose="02020603050405020304" pitchFamily="18" charset="0"/>
              </a:rPr>
              <a:t>2. Esošās situācijas raksturojums izglītības nozarē</a:t>
            </a:r>
          </a:p>
          <a:p>
            <a:pPr marL="0" indent="0">
              <a:buNone/>
            </a:pPr>
            <a:r>
              <a:rPr lang="lv-LV" sz="3200" dirty="0" smtClean="0">
                <a:solidFill>
                  <a:schemeClr val="tx1"/>
                </a:solidFill>
                <a:latin typeface="Times New Roman" panose="02020603050405020304" pitchFamily="18" charset="0"/>
                <a:cs typeface="Times New Roman" panose="02020603050405020304" pitchFamily="18" charset="0"/>
              </a:rPr>
              <a:t>3. Izglītības iestāžu  tīkls novadā</a:t>
            </a:r>
          </a:p>
          <a:p>
            <a:pPr marL="0" indent="0">
              <a:buNone/>
            </a:pPr>
            <a:r>
              <a:rPr lang="lv-LV" sz="3200" dirty="0" smtClean="0">
                <a:solidFill>
                  <a:schemeClr val="tx1"/>
                </a:solidFill>
                <a:latin typeface="Times New Roman" panose="02020603050405020304" pitchFamily="18" charset="0"/>
                <a:cs typeface="Times New Roman" panose="02020603050405020304" pitchFamily="18" charset="0"/>
              </a:rPr>
              <a:t>4. ES finansējuma iespējas</a:t>
            </a:r>
            <a:endParaRPr lang="lv-LV" sz="32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05233" y="650790"/>
            <a:ext cx="9053384" cy="646331"/>
          </a:xfrm>
          <a:prstGeom prst="rect">
            <a:avLst/>
          </a:prstGeom>
          <a:solidFill>
            <a:schemeClr val="accent5">
              <a:lumMod val="60000"/>
              <a:lumOff val="40000"/>
            </a:schemeClr>
          </a:solidFill>
          <a:ln>
            <a:solidFill>
              <a:schemeClr val="accent6">
                <a:lumMod val="40000"/>
                <a:lumOff val="60000"/>
              </a:schemeClr>
            </a:solidFill>
          </a:ln>
        </p:spPr>
        <p:txBody>
          <a:bodyPr wrap="square" rtlCol="0">
            <a:spAutoFit/>
          </a:bodyPr>
          <a:lstStyle/>
          <a:p>
            <a:r>
              <a:rPr lang="lv-LV" sz="3600" b="1" dirty="0" smtClean="0">
                <a:latin typeface="Times New Roman" panose="02020603050405020304" pitchFamily="18" charset="0"/>
                <a:cs typeface="Times New Roman" panose="02020603050405020304" pitchFamily="18" charset="0"/>
              </a:rPr>
              <a:t>Saturs</a:t>
            </a:r>
            <a:endParaRPr lang="lv-LV"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425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p:cNvGraphicFramePr>
            <a:graphicFrameLocks noGrp="1"/>
          </p:cNvGraphicFramePr>
          <p:nvPr>
            <p:ph idx="1"/>
            <p:extLst>
              <p:ext uri="{D42A27DB-BD31-4B8C-83A1-F6EECF244321}">
                <p14:modId xmlns:p14="http://schemas.microsoft.com/office/powerpoint/2010/main" val="2734839797"/>
              </p:ext>
            </p:extLst>
          </p:nvPr>
        </p:nvGraphicFramePr>
        <p:xfrm>
          <a:off x="1147665" y="1324939"/>
          <a:ext cx="10170367" cy="5301664"/>
        </p:xfrm>
        <a:graphic>
          <a:graphicData uri="http://schemas.openxmlformats.org/drawingml/2006/table">
            <a:tbl>
              <a:tblPr>
                <a:tableStyleId>{5C22544A-7EE6-4342-B048-85BDC9FD1C3A}</a:tableStyleId>
              </a:tblPr>
              <a:tblGrid>
                <a:gridCol w="4368164"/>
                <a:gridCol w="5802203"/>
              </a:tblGrid>
              <a:tr h="307610">
                <a:tc>
                  <a:txBody>
                    <a:bodyPr/>
                    <a:lstStyle/>
                    <a:p>
                      <a:pPr algn="ctr">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Pārvaldes/ izglītības iestādes</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a:txBody>
                    <a:bodyPr/>
                    <a:lstStyle/>
                    <a:p>
                      <a:pPr algn="ctr">
                        <a:lnSpc>
                          <a:spcPct val="115000"/>
                        </a:lnSpc>
                        <a:spcBef>
                          <a:spcPts val="500"/>
                        </a:spcBef>
                        <a:spcAft>
                          <a:spcPts val="0"/>
                        </a:spcAft>
                      </a:pPr>
                      <a:r>
                        <a:rPr lang="lv-LV" sz="1600" b="1">
                          <a:effectLst/>
                          <a:latin typeface="Times New Roman" panose="02020603050405020304" pitchFamily="18" charset="0"/>
                          <a:cs typeface="Times New Roman" panose="02020603050405020304" pitchFamily="18" charset="0"/>
                        </a:rPr>
                        <a:t>Paredzētās darbības</a:t>
                      </a:r>
                      <a:endParaRPr lang="lv-LV"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307610">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Aronas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a:txBody>
                    <a:bodyPr/>
                    <a:lstStyle/>
                    <a:p>
                      <a:pPr algn="just">
                        <a:lnSpc>
                          <a:spcPct val="115000"/>
                        </a:lnSpc>
                        <a:spcBef>
                          <a:spcPts val="500"/>
                        </a:spcBef>
                        <a:spcAft>
                          <a:spcPts val="0"/>
                        </a:spcAft>
                      </a:pPr>
                      <a:r>
                        <a:rPr lang="lv-LV" sz="1600" b="1">
                          <a:effectLst/>
                          <a:latin typeface="Times New Roman" panose="02020603050405020304" pitchFamily="18" charset="0"/>
                          <a:cs typeface="Times New Roman" panose="02020603050405020304" pitchFamily="18" charset="0"/>
                        </a:rPr>
                        <a:t> </a:t>
                      </a:r>
                      <a:endParaRPr lang="lv-LV"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30761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Kusas pamatskola</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rowSpan="2">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Priekšlikums - apvienojama abu izglītības iestāžu ēdināšana, tāpat izskatāms jautājums par pagasta un skolas bibliotēkas apvienošanu, jo abas bibliotēkas atrodas skolas ēkā</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471043">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Aronas pagasta PII „Sprīdītis”</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vMerge="1">
                  <a:txBody>
                    <a:bodyPr/>
                    <a:lstStyle/>
                    <a:p>
                      <a:endParaRPr lang="lv-LV"/>
                    </a:p>
                  </a:txBody>
                  <a:tcPr/>
                </a:tc>
              </a:tr>
              <a:tr h="307610">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Barkavas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a:txBody>
                    <a:bodyPr/>
                    <a:lstStyle/>
                    <a:p>
                      <a:pPr algn="just">
                        <a:lnSpc>
                          <a:spcPct val="115000"/>
                        </a:lnSpc>
                        <a:spcBef>
                          <a:spcPts val="500"/>
                        </a:spcBef>
                        <a:spcAft>
                          <a:spcPts val="0"/>
                        </a:spcAft>
                      </a:pPr>
                      <a:r>
                        <a:rPr lang="lv-LV" sz="1600" b="1">
                          <a:effectLst/>
                          <a:latin typeface="Times New Roman" panose="02020603050405020304" pitchFamily="18" charset="0"/>
                          <a:cs typeface="Times New Roman" panose="02020603050405020304" pitchFamily="18" charset="0"/>
                        </a:rPr>
                        <a:t> </a:t>
                      </a:r>
                      <a:endParaRPr lang="lv-LV"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30761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Barkavas pamatskola</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rowSpan="2">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Priekšlikums - izglītības iestādes atrodas vienā ēkā, iespēja veidot vienotu iestādi </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30761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Barkavas pag. PII „Ābelīte”</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vMerge="1">
                  <a:txBody>
                    <a:bodyPr/>
                    <a:lstStyle/>
                    <a:p>
                      <a:endParaRPr lang="lv-LV"/>
                    </a:p>
                  </a:txBody>
                  <a:tcPr/>
                </a:tc>
              </a:tr>
              <a:tr h="307610">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Bērzaunes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 </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30761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Bērzaunes pamatskola</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rowSpan="2">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Priekšlikums - Bērzaunes pamatskolas atrašanās jautājums – Sauleskalnā, rekonstruējot  pirmsskolas  ēku, perspektīvā izveidot vienotu izglītības </a:t>
                      </a:r>
                      <a:r>
                        <a:rPr lang="lv-LV" sz="1600" b="0" dirty="0" smtClean="0">
                          <a:effectLst/>
                          <a:latin typeface="Times New Roman" panose="02020603050405020304" pitchFamily="18" charset="0"/>
                          <a:cs typeface="Times New Roman" panose="02020603050405020304" pitchFamily="18" charset="0"/>
                        </a:rPr>
                        <a:t>iestādi, veikt tehniski</a:t>
                      </a:r>
                      <a:r>
                        <a:rPr lang="lv-LV" sz="1600" b="0" baseline="0" dirty="0" smtClean="0">
                          <a:effectLst/>
                          <a:latin typeface="Times New Roman" panose="02020603050405020304" pitchFamily="18" charset="0"/>
                          <a:cs typeface="Times New Roman" panose="02020603050405020304" pitchFamily="18" charset="0"/>
                        </a:rPr>
                        <a:t> ekonomiskā pamatojuma izstrādi.</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61522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Bērzaunes pag. PII „Vārpiņa”</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vMerge="1">
                  <a:txBody>
                    <a:bodyPr/>
                    <a:lstStyle/>
                    <a:p>
                      <a:endParaRPr lang="lv-LV"/>
                    </a:p>
                  </a:txBody>
                  <a:tcPr/>
                </a:tc>
              </a:tr>
              <a:tr h="307610">
                <a:tc>
                  <a:txBody>
                    <a:bodyPr/>
                    <a:lstStyle/>
                    <a:p>
                      <a:pPr algn="just">
                        <a:lnSpc>
                          <a:spcPct val="115000"/>
                        </a:lnSpc>
                        <a:spcBef>
                          <a:spcPts val="500"/>
                        </a:spcBef>
                        <a:spcAft>
                          <a:spcPts val="0"/>
                        </a:spcAft>
                      </a:pPr>
                      <a:r>
                        <a:rPr lang="lv-LV" sz="1600" b="1">
                          <a:effectLst/>
                          <a:latin typeface="Times New Roman" panose="02020603050405020304" pitchFamily="18" charset="0"/>
                          <a:cs typeface="Times New Roman" panose="02020603050405020304" pitchFamily="18" charset="0"/>
                        </a:rPr>
                        <a:t>Dzelzavas pagasta pārvalde</a:t>
                      </a:r>
                      <a:endParaRPr lang="lv-LV"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 </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30761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Dzelzavas pamatskola</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rowSpan="3">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Priekšlikums - Internātpamatskolas finansējuma izmaiņu gadījumā lemt par vienotas izglītības iestādes izveidi </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r>
              <a:tr h="30761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Dzelzavas internātpamatskola</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vMerge="1">
                  <a:txBody>
                    <a:bodyPr/>
                    <a:lstStyle/>
                    <a:p>
                      <a:endParaRPr lang="lv-LV"/>
                    </a:p>
                  </a:txBody>
                  <a:tcPr/>
                </a:tc>
              </a:tr>
              <a:tr h="307610">
                <a:tc>
                  <a:txBody>
                    <a:bodyPr/>
                    <a:lstStyle/>
                    <a:p>
                      <a:pPr algn="just">
                        <a:lnSpc>
                          <a:spcPct val="115000"/>
                        </a:lnSpc>
                        <a:spcBef>
                          <a:spcPts val="500"/>
                        </a:spcBef>
                        <a:spcAft>
                          <a:spcPts val="0"/>
                        </a:spcAft>
                      </a:pPr>
                      <a:r>
                        <a:rPr lang="lv-LV" sz="1600" b="0" dirty="0">
                          <a:effectLst/>
                          <a:latin typeface="Times New Roman" panose="02020603050405020304" pitchFamily="18" charset="0"/>
                          <a:cs typeface="Times New Roman" panose="02020603050405020304" pitchFamily="18" charset="0"/>
                        </a:rPr>
                        <a:t>Dzelzavas pag. PII „Rūķis”</a:t>
                      </a: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68" marR="41068" marT="0" marB="0" anchor="b"/>
                </a:tc>
                <a:tc vMerge="1">
                  <a:txBody>
                    <a:bodyPr/>
                    <a:lstStyle/>
                    <a:p>
                      <a:endParaRPr lang="lv-LV"/>
                    </a:p>
                  </a:txBody>
                  <a:tcPr/>
                </a:tc>
              </a:tr>
              <a:tr h="307610">
                <a:tc>
                  <a:txBody>
                    <a:bodyPr/>
                    <a:lstStyle/>
                    <a:p>
                      <a:pPr algn="just">
                        <a:lnSpc>
                          <a:spcPct val="115000"/>
                        </a:lnSpc>
                        <a:spcBef>
                          <a:spcPts val="500"/>
                        </a:spcBef>
                        <a:spcAft>
                          <a:spcPts val="0"/>
                        </a:spcAft>
                      </a:pPr>
                      <a:endParaRPr lang="lv-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tc>
                <a:tc>
                  <a:txBody>
                    <a:bodyPr/>
                    <a:lstStyle/>
                    <a:p>
                      <a:pPr algn="just">
                        <a:lnSpc>
                          <a:spcPct val="115000"/>
                        </a:lnSpc>
                        <a:spcBef>
                          <a:spcPts val="500"/>
                        </a:spcBef>
                        <a:spcAft>
                          <a:spcPts val="0"/>
                        </a:spcAft>
                      </a:pP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tc>
              </a:tr>
            </a:tbl>
          </a:graphicData>
        </a:graphic>
      </p:graphicFrame>
      <p:sp>
        <p:nvSpPr>
          <p:cNvPr id="5" name="Rectangle 1"/>
          <p:cNvSpPr>
            <a:spLocks noGrp="1" noChangeArrowheads="1"/>
          </p:cNvSpPr>
          <p:nvPr>
            <p:ph type="title"/>
          </p:nvPr>
        </p:nvSpPr>
        <p:spPr bwMode="auto">
          <a:xfrm>
            <a:off x="1866122" y="781796"/>
            <a:ext cx="9004041" cy="461665"/>
          </a:xfrm>
          <a:prstGeom prst="rect">
            <a:avLst/>
          </a:prstGeom>
          <a:solidFill>
            <a:schemeClr val="bg2">
              <a:lumMod val="9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Madonas novada pagastu izglītības iestādes (1)</a:t>
            </a:r>
            <a:endParaRPr kumimoji="0" lang="lv-LV" altLang="lv-LV"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586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59429" y="624110"/>
            <a:ext cx="9545183" cy="1280890"/>
          </a:xfrm>
        </p:spPr>
        <p:txBody>
          <a:bodyPr/>
          <a:lstStyle/>
          <a:p>
            <a:r>
              <a:rPr lang="lv-LV" altLang="lv-LV"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Madonas novada pagastu izglītības iestādes </a:t>
            </a:r>
            <a:r>
              <a:rPr lang="lv-LV" altLang="lv-LV"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a:t>
            </a:r>
            <a:endParaRPr lang="lv-LV"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276685487"/>
              </p:ext>
            </p:extLst>
          </p:nvPr>
        </p:nvGraphicFramePr>
        <p:xfrm>
          <a:off x="1800808" y="1716834"/>
          <a:ext cx="9423919" cy="4226771"/>
        </p:xfrm>
        <a:graphic>
          <a:graphicData uri="http://schemas.openxmlformats.org/drawingml/2006/table">
            <a:tbl>
              <a:tblPr/>
              <a:tblGrid>
                <a:gridCol w="3400831"/>
                <a:gridCol w="6023088"/>
              </a:tblGrid>
              <a:tr h="350255">
                <a:tc>
                  <a:txBody>
                    <a:bodyPr/>
                    <a:lstStyle/>
                    <a:p>
                      <a:pPr algn="just">
                        <a:lnSpc>
                          <a:spcPct val="115000"/>
                        </a:lnSpc>
                        <a:spcBef>
                          <a:spcPts val="500"/>
                        </a:spcBef>
                        <a:spcAft>
                          <a:spcPts val="0"/>
                        </a:spcAft>
                      </a:pPr>
                      <a:r>
                        <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rPr>
                        <a:t>Liezēres pagasta pārvalde</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Liezēres pamatskola</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Ļaudonas pagasta pārvalde</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4221">
                <a:tc>
                  <a:txBody>
                    <a:bodyPr/>
                    <a:lstStyle/>
                    <a:p>
                      <a:pPr algn="just">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A.Eglīša Ļaudonas vidusskola</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Priekšlikums - statusa maiņa par pamatskolu, ja netiek nodrošinātas minimālās prasības klašu piepildījumam vidējās izglītības posmā</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Ļaudonas pag. PII “Brīnumdārzs”</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Kalsnavas pagasta pārvalde</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Kalsnavas pamatskola</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Kalsnavas pag. PII “Lācītis Pūks”</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Praulienas pagasta pārvalde</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Praulienas pamatskola</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50255">
                <a:tc>
                  <a:txBody>
                    <a:bodyPr/>
                    <a:lstStyle/>
                    <a:p>
                      <a:pPr algn="just">
                        <a:lnSpc>
                          <a:spcPct val="115000"/>
                        </a:lnSpc>
                        <a:spcBef>
                          <a:spcPts val="500"/>
                        </a:spcBef>
                        <a:spcAft>
                          <a:spcPts val="0"/>
                        </a:spcAft>
                      </a:pP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Praulienas pag. PII “Pasaciņa”</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Bef>
                          <a:spcPts val="500"/>
                        </a:spcBef>
                        <a:spcAft>
                          <a:spcPts val="0"/>
                        </a:spcAft>
                      </a:pPr>
                      <a:r>
                        <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45776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684191" y="558797"/>
            <a:ext cx="9545184" cy="654183"/>
          </a:xfrm>
          <a:solidFill>
            <a:schemeClr val="bg2">
              <a:lumMod val="90000"/>
            </a:schemeClr>
          </a:solidFill>
        </p:spPr>
        <p:txBody>
          <a:bodyPr>
            <a:normAutofit/>
          </a:bodyPr>
          <a:lstStyle/>
          <a:p>
            <a:r>
              <a:rPr lang="lv-LV" altLang="lv-LV"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Madonas novada pagastu izglītības iestādes </a:t>
            </a:r>
            <a:r>
              <a:rPr lang="lv-LV" altLang="lv-LV"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endParaRPr lang="lv-LV" sz="28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640733475"/>
              </p:ext>
            </p:extLst>
          </p:nvPr>
        </p:nvGraphicFramePr>
        <p:xfrm>
          <a:off x="1436914" y="1446246"/>
          <a:ext cx="10039739" cy="5468054"/>
        </p:xfrm>
        <a:graphic>
          <a:graphicData uri="http://schemas.openxmlformats.org/drawingml/2006/table">
            <a:tbl>
              <a:tblPr>
                <a:tableStyleId>{5C22544A-7EE6-4342-B048-85BDC9FD1C3A}</a:tableStyleId>
              </a:tblPr>
              <a:tblGrid>
                <a:gridCol w="2726843"/>
                <a:gridCol w="7312896"/>
              </a:tblGrid>
              <a:tr h="206445">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Lazdonas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 </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890">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Lazdonas pamatskola</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a:effectLst/>
                          <a:latin typeface="Times New Roman" panose="02020603050405020304" pitchFamily="18" charset="0"/>
                          <a:cs typeface="Times New Roman" panose="02020603050405020304" pitchFamily="18" charset="0"/>
                        </a:rPr>
                        <a:t>Priekšlikums - pilnveidot skolas specializāciju iekļaujošās izglītības programmu jomā</a:t>
                      </a:r>
                      <a:endParaRPr lang="lv-L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445">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Mārcienas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 </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890">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Mārcienas pamatskola</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a:effectLst/>
                          <a:latin typeface="Times New Roman" panose="02020603050405020304" pitchFamily="18" charset="0"/>
                          <a:cs typeface="Times New Roman" panose="02020603050405020304" pitchFamily="18" charset="0"/>
                        </a:rPr>
                        <a:t>Statusa maiņa – ar 2016./2017.m.g. sākumskola, kas īsteno arī pirmsskolas izglītības programmas</a:t>
                      </a:r>
                      <a:endParaRPr lang="lv-L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445">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Mētrienas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a:effectLst/>
                          <a:latin typeface="Times New Roman" panose="02020603050405020304" pitchFamily="18" charset="0"/>
                          <a:cs typeface="Times New Roman" panose="02020603050405020304" pitchFamily="18" charset="0"/>
                        </a:rPr>
                        <a:t> </a:t>
                      </a:r>
                      <a:endParaRPr lang="lv-L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891">
                <a:tc>
                  <a:txBody>
                    <a:bodyPr/>
                    <a:lstStyle/>
                    <a:p>
                      <a:pPr algn="just">
                        <a:lnSpc>
                          <a:spcPct val="115000"/>
                        </a:lnSpc>
                        <a:spcBef>
                          <a:spcPts val="500"/>
                        </a:spcBef>
                        <a:spcAft>
                          <a:spcPts val="0"/>
                        </a:spcAft>
                      </a:pPr>
                      <a:r>
                        <a:rPr lang="lv-LV" sz="1600">
                          <a:effectLst/>
                          <a:latin typeface="Times New Roman" panose="02020603050405020304" pitchFamily="18" charset="0"/>
                          <a:cs typeface="Times New Roman" panose="02020603050405020304" pitchFamily="18" charset="0"/>
                        </a:rPr>
                        <a:t>Mētrienas pamatskola</a:t>
                      </a:r>
                      <a:endParaRPr lang="lv-L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Priekšlikums - statusa maiņa par sākumskolu, ja pamatizglītības 2.posmā (7.-9.kl.) mācību darbs tiek organizēts tikai apvienotajās klasēs</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445">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Ošupes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 </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890">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Degumnieku pamatskola</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Veidot sadarbību ar Lubānas novadu par savstarpēju izglītības pakalpojumu sniegšanu</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9189">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Sarkaņu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smtClean="0">
                          <a:effectLst/>
                          <a:latin typeface="Times New Roman" panose="02020603050405020304" pitchFamily="18" charset="0"/>
                          <a:cs typeface="Times New Roman" panose="02020603050405020304" pitchFamily="18" charset="0"/>
                        </a:rPr>
                        <a:t>Priekšlikums -</a:t>
                      </a:r>
                      <a:r>
                        <a:rPr lang="lv-LV" sz="1600" baseline="0" dirty="0" smtClean="0">
                          <a:effectLst/>
                          <a:latin typeface="Times New Roman" panose="02020603050405020304" pitchFamily="18" charset="0"/>
                          <a:cs typeface="Times New Roman" panose="02020603050405020304" pitchFamily="18" charset="0"/>
                        </a:rPr>
                        <a:t> pirmsskolas grupu atvēršana </a:t>
                      </a:r>
                      <a:r>
                        <a:rPr lang="lv-LV" sz="1600" baseline="0" dirty="0" err="1" smtClean="0">
                          <a:effectLst/>
                          <a:latin typeface="Times New Roman" panose="02020603050405020304" pitchFamily="18" charset="0"/>
                          <a:cs typeface="Times New Roman" panose="02020603050405020304" pitchFamily="18" charset="0"/>
                        </a:rPr>
                        <a:t>Biksērē</a:t>
                      </a:r>
                      <a:r>
                        <a:rPr lang="lv-LV" sz="1600" baseline="0" dirty="0" smtClean="0">
                          <a:effectLst/>
                          <a:latin typeface="Times New Roman" panose="02020603050405020304" pitchFamily="18" charset="0"/>
                          <a:cs typeface="Times New Roman" panose="02020603050405020304" pitchFamily="18" charset="0"/>
                        </a:rPr>
                        <a:t>, veikt tehniski ekonomiskā pamatojuma izstrādi. </a:t>
                      </a:r>
                    </a:p>
                    <a:p>
                      <a:pPr algn="just">
                        <a:lnSpc>
                          <a:spcPct val="115000"/>
                        </a:lnSpc>
                        <a:spcBef>
                          <a:spcPts val="500"/>
                        </a:spcBef>
                        <a:spcAft>
                          <a:spcPts val="0"/>
                        </a:spcAft>
                      </a:pPr>
                      <a:r>
                        <a:rPr lang="lv-LV" sz="1600" dirty="0" smtClean="0">
                          <a:effectLst/>
                          <a:latin typeface="Times New Roman" panose="02020603050405020304" pitchFamily="18" charset="0"/>
                          <a:cs typeface="Times New Roman" panose="02020603050405020304" pitchFamily="18" charset="0"/>
                        </a:rPr>
                        <a:t>Sarkaņu </a:t>
                      </a:r>
                      <a:r>
                        <a:rPr lang="lv-LV" sz="1600" dirty="0">
                          <a:effectLst/>
                          <a:latin typeface="Times New Roman" panose="02020603050405020304" pitchFamily="18" charset="0"/>
                          <a:cs typeface="Times New Roman" panose="02020603050405020304" pitchFamily="18" charset="0"/>
                        </a:rPr>
                        <a:t>pagasta izglītojamajiem izglītības pakalpojumu pieejamība Madonas pilsētā, kā arī veidojama sadarbību ar Cesvaines novadu par savstarpēju izglītības pakalpojumu sniegšanu</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445">
                <a:tc>
                  <a:txBody>
                    <a:bodyPr/>
                    <a:lstStyle/>
                    <a:p>
                      <a:pPr algn="just">
                        <a:lnSpc>
                          <a:spcPct val="115000"/>
                        </a:lnSpc>
                        <a:spcBef>
                          <a:spcPts val="500"/>
                        </a:spcBef>
                        <a:spcAft>
                          <a:spcPts val="0"/>
                        </a:spcAft>
                      </a:pPr>
                      <a:r>
                        <a:rPr lang="lv-LV" sz="1600" b="1" dirty="0">
                          <a:effectLst/>
                          <a:latin typeface="Times New Roman" panose="02020603050405020304" pitchFamily="18" charset="0"/>
                          <a:cs typeface="Times New Roman" panose="02020603050405020304" pitchFamily="18" charset="0"/>
                        </a:rPr>
                        <a:t>Vestienas pagasta pārvalde</a:t>
                      </a:r>
                      <a:endParaRPr lang="lv-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 </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6891">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Vestienas pamatskola </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1600" dirty="0">
                          <a:effectLst/>
                          <a:latin typeface="Times New Roman" panose="02020603050405020304" pitchFamily="18" charset="0"/>
                          <a:cs typeface="Times New Roman" panose="02020603050405020304" pitchFamily="18" charset="0"/>
                        </a:rPr>
                        <a:t>Priekšlikums - statusa maiņa par sākumskolu, ja pamatizglītības 2.posmā (7.-9.kl.) mācību darbs tiek organizēts tikai apvienotajās klasēs</a:t>
                      </a:r>
                      <a:endParaRPr lang="lv-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02" marR="56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996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66122" y="624111"/>
            <a:ext cx="9638491" cy="588870"/>
          </a:xfrm>
          <a:solidFill>
            <a:schemeClr val="bg2">
              <a:lumMod val="90000"/>
            </a:schemeClr>
          </a:solidFill>
        </p:spPr>
        <p:txBody>
          <a:bodyPr>
            <a:noAutofit/>
          </a:bodyPr>
          <a:lstStyle/>
          <a:p>
            <a:pPr lvl="0"/>
            <a:r>
              <a:rPr lang="lv-LV" altLang="lv-LV"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Madonas pilsētas pirmsskolas izglītības iestādes</a:t>
            </a:r>
            <a:r>
              <a:rPr lang="lv-LV" altLang="lv-LV" sz="2800" dirty="0">
                <a:solidFill>
                  <a:schemeClr val="tx1"/>
                </a:solidFill>
                <a:latin typeface="Arial" panose="020B0604020202020204" pitchFamily="34" charset="0"/>
              </a:rPr>
              <a:t/>
            </a:r>
            <a:br>
              <a:rPr lang="lv-LV" altLang="lv-LV" sz="2800" dirty="0">
                <a:solidFill>
                  <a:schemeClr val="tx1"/>
                </a:solidFill>
                <a:latin typeface="Arial" panose="020B0604020202020204" pitchFamily="34" charset="0"/>
              </a:rPr>
            </a:br>
            <a:endParaRPr lang="lv-LV" sz="28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903569349"/>
              </p:ext>
            </p:extLst>
          </p:nvPr>
        </p:nvGraphicFramePr>
        <p:xfrm>
          <a:off x="1940768" y="1744824"/>
          <a:ext cx="9629192" cy="3727511"/>
        </p:xfrm>
        <a:graphic>
          <a:graphicData uri="http://schemas.openxmlformats.org/drawingml/2006/table">
            <a:tbl>
              <a:tblPr>
                <a:tableStyleId>{5C22544A-7EE6-4342-B048-85BDC9FD1C3A}</a:tableStyleId>
              </a:tblPr>
              <a:tblGrid>
                <a:gridCol w="3472890"/>
                <a:gridCol w="6156302"/>
              </a:tblGrid>
              <a:tr h="645426">
                <a:tc>
                  <a:txBody>
                    <a:bodyPr/>
                    <a:lstStyle/>
                    <a:p>
                      <a:pPr algn="ctr">
                        <a:lnSpc>
                          <a:spcPct val="115000"/>
                        </a:lnSpc>
                        <a:spcBef>
                          <a:spcPts val="500"/>
                        </a:spcBef>
                        <a:spcAft>
                          <a:spcPts val="0"/>
                        </a:spcAft>
                      </a:pPr>
                      <a:r>
                        <a:rPr lang="lv-LV" sz="2000" b="1" dirty="0">
                          <a:effectLst/>
                          <a:latin typeface="Times New Roman" panose="02020603050405020304" pitchFamily="18" charset="0"/>
                          <a:cs typeface="Times New Roman" panose="02020603050405020304" pitchFamily="18" charset="0"/>
                        </a:rPr>
                        <a:t>Pārvaldes/ izglītības iestādes</a:t>
                      </a:r>
                      <a:endParaRPr lang="lv-LV"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Bef>
                          <a:spcPts val="500"/>
                        </a:spcBef>
                        <a:spcAft>
                          <a:spcPts val="0"/>
                        </a:spcAft>
                      </a:pPr>
                      <a:r>
                        <a:rPr lang="lv-LV" sz="2000" b="1" dirty="0">
                          <a:effectLst/>
                          <a:latin typeface="Times New Roman" panose="02020603050405020304" pitchFamily="18" charset="0"/>
                          <a:cs typeface="Times New Roman" panose="02020603050405020304" pitchFamily="18" charset="0"/>
                        </a:rPr>
                        <a:t>Paredzētās darbības</a:t>
                      </a:r>
                      <a:endParaRPr lang="lv-LV"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978965">
                <a:tc>
                  <a:txBody>
                    <a:bodyPr/>
                    <a:lstStyle/>
                    <a:p>
                      <a:pPr algn="just">
                        <a:lnSpc>
                          <a:spcPct val="115000"/>
                        </a:lnSpc>
                        <a:spcBef>
                          <a:spcPts val="500"/>
                        </a:spcBef>
                        <a:spcAft>
                          <a:spcPts val="0"/>
                        </a:spcAft>
                      </a:pPr>
                      <a:r>
                        <a:rPr lang="lv-LV" sz="2000" dirty="0">
                          <a:effectLst/>
                          <a:latin typeface="Times New Roman" panose="02020603050405020304" pitchFamily="18" charset="0"/>
                          <a:cs typeface="Times New Roman" panose="02020603050405020304" pitchFamily="18" charset="0"/>
                        </a:rPr>
                        <a:t>Madonas pilsētas PII „Kastanītis”</a:t>
                      </a:r>
                      <a:endParaRPr lang="lv-LV"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2000">
                          <a:effectLst/>
                          <a:latin typeface="Times New Roman" panose="02020603050405020304" pitchFamily="18" charset="0"/>
                          <a:cs typeface="Times New Roman" panose="02020603050405020304" pitchFamily="18" charset="0"/>
                        </a:rPr>
                        <a:t>Atrisinātas  ēkas, Alunāna ielā īpašuma tiesības, plānots ēku energoefektivitātes paaugstināšanas projekts</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582">
                <a:tc>
                  <a:txBody>
                    <a:bodyPr/>
                    <a:lstStyle/>
                    <a:p>
                      <a:pPr algn="just">
                        <a:lnSpc>
                          <a:spcPct val="115000"/>
                        </a:lnSpc>
                        <a:spcBef>
                          <a:spcPts val="500"/>
                        </a:spcBef>
                        <a:spcAft>
                          <a:spcPts val="0"/>
                        </a:spcAft>
                      </a:pPr>
                      <a:r>
                        <a:rPr lang="lv-LV" sz="2000" dirty="0">
                          <a:effectLst/>
                          <a:latin typeface="Times New Roman" panose="02020603050405020304" pitchFamily="18" charset="0"/>
                          <a:cs typeface="Times New Roman" panose="02020603050405020304" pitchFamily="18" charset="0"/>
                        </a:rPr>
                        <a:t>Madonas pilsētas PII „Priedīte”</a:t>
                      </a:r>
                      <a:endParaRPr lang="lv-LV"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lv-LV" sz="2000" dirty="0">
                          <a:effectLst/>
                          <a:latin typeface="Times New Roman" panose="02020603050405020304" pitchFamily="18" charset="0"/>
                          <a:cs typeface="Times New Roman" panose="02020603050405020304" pitchFamily="18" charset="0"/>
                        </a:rPr>
                        <a:t>Abās lielākajās novada pirmsskolas izglītības iestādēs veikta rekonstrukcija un uzceltas piebūves, lai uzlabotu pirmsskolas izglītības iestāžu  vidi, radot labākus apstākļus bērnu izglītošanās procesam,  turpmākajā darbībā jāpilnveido iekļaujošas pirmsskolas izglītības principu ieviešana</a:t>
                      </a:r>
                      <a:endParaRPr lang="lv-LV"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330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688757" y="624110"/>
            <a:ext cx="9815855" cy="652755"/>
          </a:xfrm>
          <a:solidFill>
            <a:schemeClr val="bg2">
              <a:lumMod val="90000"/>
            </a:schemeClr>
          </a:solidFill>
        </p:spPr>
        <p:txBody>
          <a:bodyPr>
            <a:normAutofit/>
          </a:bodyPr>
          <a:lstStyle/>
          <a:p>
            <a:r>
              <a:rPr lang="lv-LV" sz="2800" b="1" dirty="0">
                <a:latin typeface="Times New Roman" panose="02020603050405020304" pitchFamily="18" charset="0"/>
                <a:cs typeface="Times New Roman" panose="02020603050405020304" pitchFamily="18" charset="0"/>
              </a:rPr>
              <a:t>Madonas pilsētas </a:t>
            </a:r>
            <a:r>
              <a:rPr lang="lv-LV" sz="2800" b="1" dirty="0" smtClean="0">
                <a:latin typeface="Times New Roman" panose="02020603050405020304" pitchFamily="18" charset="0"/>
                <a:cs typeface="Times New Roman" panose="02020603050405020304" pitchFamily="18" charset="0"/>
              </a:rPr>
              <a:t>skolu reorganizācijas process</a:t>
            </a:r>
            <a:r>
              <a:rPr lang="lv-LV" sz="2800" b="1" i="1" dirty="0" smtClean="0">
                <a:latin typeface="Times New Roman" panose="02020603050405020304" pitchFamily="18" charset="0"/>
                <a:cs typeface="Times New Roman" panose="02020603050405020304" pitchFamily="18" charset="0"/>
              </a:rPr>
              <a:t> </a:t>
            </a:r>
            <a:endParaRPr lang="lv-LV" sz="28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2554439397"/>
              </p:ext>
            </p:extLst>
          </p:nvPr>
        </p:nvGraphicFramePr>
        <p:xfrm>
          <a:off x="2438401" y="1837039"/>
          <a:ext cx="8954277" cy="4417695"/>
        </p:xfrm>
        <a:graphic>
          <a:graphicData uri="http://schemas.openxmlformats.org/drawingml/2006/table">
            <a:tbl>
              <a:tblPr/>
              <a:tblGrid>
                <a:gridCol w="2183823"/>
                <a:gridCol w="6770454"/>
              </a:tblGrid>
              <a:tr h="340850">
                <a:tc>
                  <a:txBody>
                    <a:bodyPr/>
                    <a:lstStyle/>
                    <a:p>
                      <a:pPr algn="l" fontAlgn="b"/>
                      <a:r>
                        <a:rPr lang="lv-LV" sz="2400" b="0" i="0" u="none" strike="noStrike" dirty="0">
                          <a:solidFill>
                            <a:srgbClr val="000000"/>
                          </a:solidFill>
                          <a:effectLst/>
                          <a:latin typeface="Times New Roman" panose="02020603050405020304" pitchFamily="18" charset="0"/>
                          <a:cs typeface="Times New Roman" panose="02020603050405020304" pitchFamily="18" charset="0"/>
                        </a:rPr>
                        <a:t>2016./2017. </a:t>
                      </a:r>
                      <a:r>
                        <a:rPr lang="lv-LV" sz="2400" b="0" i="0" u="none" strike="noStrike" dirty="0" err="1">
                          <a:solidFill>
                            <a:srgbClr val="000000"/>
                          </a:solidFill>
                          <a:effectLst/>
                          <a:latin typeface="Times New Roman" panose="02020603050405020304" pitchFamily="18" charset="0"/>
                          <a:cs typeface="Times New Roman" panose="02020603050405020304" pitchFamily="18" charset="0"/>
                        </a:rPr>
                        <a:t>m.g</a:t>
                      </a:r>
                      <a:r>
                        <a:rPr lang="lv-LV" sz="2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2400" b="0" i="0" u="none" strike="noStrike" dirty="0">
                          <a:solidFill>
                            <a:srgbClr val="000000"/>
                          </a:solidFill>
                          <a:effectLst/>
                          <a:latin typeface="Times New Roman" panose="02020603050405020304" pitchFamily="18" charset="0"/>
                          <a:cs typeface="Times New Roman" panose="02020603050405020304" pitchFamily="18" charset="0"/>
                        </a:rPr>
                        <a:t>Esošo </a:t>
                      </a:r>
                      <a:r>
                        <a:rPr lang="lv-LV" sz="2400" b="0" i="0" u="none" strike="noStrike" dirty="0" smtClean="0">
                          <a:solidFill>
                            <a:srgbClr val="000000"/>
                          </a:solidFill>
                          <a:effectLst/>
                          <a:latin typeface="Times New Roman" panose="02020603050405020304" pitchFamily="18" charset="0"/>
                          <a:cs typeface="Times New Roman" panose="02020603050405020304" pitchFamily="18" charset="0"/>
                        </a:rPr>
                        <a:t>Madonas pilsētas skolu darbība, paralēli plānojot un  uzsākot darbu pie ES fondu finansējuma apgūšanas</a:t>
                      </a:r>
                      <a:endParaRPr lang="lv-LV"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400">
                <a:tc>
                  <a:txBody>
                    <a:bodyPr/>
                    <a:lstStyle/>
                    <a:p>
                      <a:pPr algn="l" fontAlgn="b"/>
                      <a:r>
                        <a:rPr lang="lv-LV" sz="2400" b="0" i="0" u="none" strike="noStrike" dirty="0">
                          <a:solidFill>
                            <a:srgbClr val="000000"/>
                          </a:solidFill>
                          <a:effectLst/>
                          <a:latin typeface="Times New Roman" panose="02020603050405020304" pitchFamily="18" charset="0"/>
                          <a:cs typeface="Times New Roman" panose="02020603050405020304" pitchFamily="18" charset="0"/>
                        </a:rPr>
                        <a:t>2017./2018.m.g.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2400" b="0" i="0" u="none" strike="noStrike" dirty="0">
                          <a:solidFill>
                            <a:srgbClr val="000000"/>
                          </a:solidFill>
                          <a:effectLst/>
                          <a:latin typeface="Times New Roman" panose="02020603050405020304" pitchFamily="18" charset="0"/>
                          <a:cs typeface="Times New Roman" panose="02020603050405020304" pitchFamily="18" charset="0"/>
                        </a:rPr>
                        <a:t>Izveidota administratīvi vienota Madonas pilsētas vidusskola (apvienojot 1.vsk. un 2 vsk.), bet mācību process tiek organizēts līdzšinējās pilsētas skolu ēkās</a:t>
                      </a:r>
                      <a:r>
                        <a:rPr lang="lv-LV" sz="2400" b="0" i="0" u="none" strike="noStrike" dirty="0" smtClean="0">
                          <a:solidFill>
                            <a:srgbClr val="000000"/>
                          </a:solidFill>
                          <a:effectLst/>
                          <a:latin typeface="Times New Roman" panose="02020603050405020304" pitchFamily="18" charset="0"/>
                          <a:cs typeface="Times New Roman" panose="02020603050405020304" pitchFamily="18" charset="0"/>
                        </a:rPr>
                        <a:t>, paralēli turpinot  darbu pie ES fondu finansējuma apgūšanas </a:t>
                      </a:r>
                      <a:endParaRPr lang="lv-LV"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400">
                <a:tc>
                  <a:txBody>
                    <a:bodyPr/>
                    <a:lstStyle/>
                    <a:p>
                      <a:pPr algn="l" fontAlgn="b"/>
                      <a:r>
                        <a:rPr lang="lv-LV" sz="2400" b="0" i="0" u="none" strike="noStrike">
                          <a:solidFill>
                            <a:srgbClr val="000000"/>
                          </a:solidFill>
                          <a:effectLst/>
                          <a:latin typeface="Times New Roman" panose="02020603050405020304" pitchFamily="18" charset="0"/>
                          <a:cs typeface="Times New Roman" panose="02020603050405020304" pitchFamily="18" charset="0"/>
                        </a:rPr>
                        <a:t>2018./2019. 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2400" b="0" i="0" u="none" strike="noStrike" dirty="0">
                          <a:solidFill>
                            <a:srgbClr val="000000"/>
                          </a:solidFill>
                          <a:effectLst/>
                          <a:latin typeface="Times New Roman" panose="02020603050405020304" pitchFamily="18" charset="0"/>
                          <a:cs typeface="Times New Roman" panose="02020603050405020304" pitchFamily="18" charset="0"/>
                        </a:rPr>
                        <a:t>Notikušas izmaiņas Madonas pilsētas skolu </a:t>
                      </a:r>
                      <a:r>
                        <a:rPr lang="lv-LV" sz="2400" b="0" i="0" u="none" strike="noStrike" dirty="0" smtClean="0">
                          <a:solidFill>
                            <a:srgbClr val="000000"/>
                          </a:solidFill>
                          <a:effectLst/>
                          <a:latin typeface="Times New Roman" panose="02020603050405020304" pitchFamily="18" charset="0"/>
                          <a:cs typeface="Times New Roman" panose="02020603050405020304" pitchFamily="18" charset="0"/>
                        </a:rPr>
                        <a:t>kartējumā:</a:t>
                      </a:r>
                    </a:p>
                    <a:p>
                      <a:pPr algn="l" fontAlgn="b"/>
                      <a:r>
                        <a:rPr lang="lv-LV" sz="2400" b="0" i="0" u="none" strike="noStrike" baseline="0" dirty="0" smtClean="0">
                          <a:solidFill>
                            <a:srgbClr val="000000"/>
                          </a:solidFill>
                          <a:effectLst/>
                          <a:latin typeface="Times New Roman" panose="02020603050405020304" pitchFamily="18" charset="0"/>
                          <a:cs typeface="Times New Roman" panose="02020603050405020304" pitchFamily="18" charset="0"/>
                        </a:rPr>
                        <a:t>-</a:t>
                      </a:r>
                      <a:r>
                        <a:rPr lang="lv-LV" sz="2400" b="0" i="0" u="none" strike="noStrike" dirty="0" smtClean="0">
                          <a:solidFill>
                            <a:srgbClr val="000000"/>
                          </a:solidFill>
                          <a:effectLst/>
                          <a:latin typeface="Times New Roman" panose="02020603050405020304" pitchFamily="18" charset="0"/>
                          <a:cs typeface="Times New Roman" panose="02020603050405020304" pitchFamily="18" charset="0"/>
                        </a:rPr>
                        <a:t>Madonas </a:t>
                      </a:r>
                      <a:r>
                        <a:rPr lang="lv-LV" sz="2400" b="0" i="0" u="none" strike="noStrike" dirty="0">
                          <a:solidFill>
                            <a:srgbClr val="000000"/>
                          </a:solidFill>
                          <a:effectLst/>
                          <a:latin typeface="Times New Roman" panose="02020603050405020304" pitchFamily="18" charset="0"/>
                          <a:cs typeface="Times New Roman" panose="02020603050405020304" pitchFamily="18" charset="0"/>
                        </a:rPr>
                        <a:t>pilsētas vidusskola - </a:t>
                      </a:r>
                      <a:r>
                        <a:rPr lang="lv-LV" sz="2400" b="0" i="0" u="none" strike="noStrike" dirty="0" smtClean="0">
                          <a:solidFill>
                            <a:srgbClr val="000000"/>
                          </a:solidFill>
                          <a:effectLst/>
                          <a:latin typeface="Times New Roman" panose="02020603050405020304" pitchFamily="18" charset="0"/>
                          <a:cs typeface="Times New Roman" panose="02020603050405020304" pitchFamily="18" charset="0"/>
                        </a:rPr>
                        <a:t>Valdemāra </a:t>
                      </a:r>
                      <a:r>
                        <a:rPr lang="lv-LV" sz="2400" b="0" i="0" u="none" strike="noStrike" dirty="0">
                          <a:solidFill>
                            <a:srgbClr val="000000"/>
                          </a:solidFill>
                          <a:effectLst/>
                          <a:latin typeface="Times New Roman" panose="02020603050405020304" pitchFamily="18" charset="0"/>
                          <a:cs typeface="Times New Roman" panose="02020603050405020304" pitchFamily="18" charset="0"/>
                        </a:rPr>
                        <a:t>bulvāris 6 un 2 a, kā arī Skolas iela 8.;                                                                                                                               </a:t>
                      </a:r>
                      <a:r>
                        <a:rPr lang="lv-LV" sz="2400" b="0" i="0" u="none" strike="noStrike" dirty="0" smtClean="0">
                          <a:solidFill>
                            <a:srgbClr val="000000"/>
                          </a:solidFill>
                          <a:effectLst/>
                          <a:latin typeface="Times New Roman" panose="02020603050405020304" pitchFamily="18" charset="0"/>
                          <a:cs typeface="Times New Roman" panose="02020603050405020304" pitchFamily="18" charset="0"/>
                        </a:rPr>
                        <a:t>-Madonas </a:t>
                      </a:r>
                      <a:r>
                        <a:rPr lang="lv-LV" sz="2400" b="0" i="0" u="none" strike="noStrike" dirty="0">
                          <a:solidFill>
                            <a:srgbClr val="000000"/>
                          </a:solidFill>
                          <a:effectLst/>
                          <a:latin typeface="Times New Roman" panose="02020603050405020304" pitchFamily="18" charset="0"/>
                          <a:cs typeface="Times New Roman" panose="02020603050405020304" pitchFamily="18" charset="0"/>
                        </a:rPr>
                        <a:t>Valsts ģimnāzija - Skolas iela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9808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45275" y="690012"/>
            <a:ext cx="9140353" cy="611566"/>
          </a:xfrm>
          <a:solidFill>
            <a:schemeClr val="bg2">
              <a:lumMod val="90000"/>
            </a:schemeClr>
          </a:solidFill>
        </p:spPr>
        <p:txBody>
          <a:bodyPr>
            <a:normAutofit/>
          </a:bodyPr>
          <a:lstStyle/>
          <a:p>
            <a:r>
              <a:rPr lang="lv-LV" sz="2400" b="1" dirty="0">
                <a:latin typeface="Times New Roman" panose="02020603050405020304" pitchFamily="18" charset="0"/>
                <a:cs typeface="Times New Roman" panose="02020603050405020304" pitchFamily="18" charset="0"/>
              </a:rPr>
              <a:t>Madonas pilsētas plānotais skolu kartējums </a:t>
            </a:r>
            <a:endParaRPr lang="lv-LV" sz="2400" dirty="0">
              <a:latin typeface="Times New Roman" panose="02020603050405020304" pitchFamily="18" charset="0"/>
              <a:cs typeface="Times New Roman" panose="02020603050405020304" pitchFamily="18" charset="0"/>
            </a:endParaRPr>
          </a:p>
        </p:txBody>
      </p:sp>
      <p:pic>
        <p:nvPicPr>
          <p:cNvPr id="5" name="Satura vietturis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545" y="1301577"/>
            <a:ext cx="7062887" cy="4996585"/>
          </a:xfrm>
        </p:spPr>
      </p:pic>
    </p:spTree>
    <p:extLst>
      <p:ext uri="{BB962C8B-B14F-4D97-AF65-F5344CB8AC3E}">
        <p14:creationId xmlns:p14="http://schemas.microsoft.com/office/powerpoint/2010/main" val="17217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688841" y="624110"/>
            <a:ext cx="9815771" cy="822135"/>
          </a:xfrm>
          <a:solidFill>
            <a:schemeClr val="accent5">
              <a:lumMod val="20000"/>
              <a:lumOff val="80000"/>
            </a:schemeClr>
          </a:solidFill>
        </p:spPr>
        <p:txBody>
          <a:bodyPr>
            <a:noAutofit/>
          </a:bodyPr>
          <a:lstStyle/>
          <a:p>
            <a:pPr algn="ctr"/>
            <a:r>
              <a:rPr lang="lv-LV" altLang="lv-LV" sz="2400" b="1" dirty="0">
                <a:latin typeface="Times New Roman" panose="02020603050405020304" pitchFamily="18" charset="0"/>
                <a:cs typeface="Times New Roman" panose="02020603050405020304" pitchFamily="18" charset="0"/>
              </a:rPr>
              <a:t>ES fondu 2014.-2020.gada plānošanas periods</a:t>
            </a:r>
            <a:br>
              <a:rPr lang="lv-LV" altLang="lv-LV" sz="2400" b="1" dirty="0">
                <a:latin typeface="Times New Roman" panose="02020603050405020304" pitchFamily="18" charset="0"/>
                <a:cs typeface="Times New Roman" panose="02020603050405020304" pitchFamily="18" charset="0"/>
              </a:rPr>
            </a:br>
            <a:r>
              <a:rPr lang="lv-LV" altLang="lv-LV" sz="2400" dirty="0" smtClean="0">
                <a:latin typeface="Times New Roman" panose="02020603050405020304" pitchFamily="18" charset="0"/>
                <a:cs typeface="Times New Roman" panose="02020603050405020304" pitchFamily="18" charset="0"/>
              </a:rPr>
              <a:t>8.1.2.SAM </a:t>
            </a:r>
            <a:r>
              <a:rPr lang="lv-LV" altLang="lv-LV" sz="2400" dirty="0">
                <a:latin typeface="Times New Roman" panose="02020603050405020304" pitchFamily="18" charset="0"/>
                <a:cs typeface="Times New Roman" panose="02020603050405020304" pitchFamily="18" charset="0"/>
              </a:rPr>
              <a:t>"Uzlabot vispārējās izglītības iestāžu mācību vidi" </a:t>
            </a:r>
          </a:p>
        </p:txBody>
      </p:sp>
      <p:sp>
        <p:nvSpPr>
          <p:cNvPr id="142339" name="Rectangle 3"/>
          <p:cNvSpPr>
            <a:spLocks noGrp="1" noChangeArrowheads="1"/>
          </p:cNvSpPr>
          <p:nvPr>
            <p:ph type="body" idx="1"/>
          </p:nvPr>
        </p:nvSpPr>
        <p:spPr>
          <a:xfrm>
            <a:off x="2135189" y="1628775"/>
            <a:ext cx="8281987" cy="4997450"/>
          </a:xfrm>
        </p:spPr>
        <p:txBody>
          <a:bodyPr>
            <a:normAutofit/>
          </a:bodyPr>
          <a:lstStyle/>
          <a:p>
            <a:pPr>
              <a:lnSpc>
                <a:spcPct val="80000"/>
              </a:lnSpc>
            </a:pPr>
            <a:r>
              <a:rPr lang="lv-LV" altLang="lv-LV" sz="2000" b="1" dirty="0">
                <a:latin typeface="Times New Roman" panose="02020603050405020304" pitchFamily="18" charset="0"/>
                <a:cs typeface="Times New Roman" panose="02020603050405020304" pitchFamily="18" charset="0"/>
              </a:rPr>
              <a:t>Sākumskolām (1.-6.klase) novadā:</a:t>
            </a:r>
            <a:r>
              <a:rPr lang="lv-LV" altLang="lv-LV" sz="2000"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lv-LV" altLang="lv-LV" sz="2000" dirty="0">
                <a:latin typeface="Times New Roman" panose="02020603050405020304" pitchFamily="18" charset="0"/>
                <a:cs typeface="Times New Roman" panose="02020603050405020304" pitchFamily="18" charset="0"/>
              </a:rPr>
              <a:t>1. ergonomiskas mācību vides izveide, </a:t>
            </a:r>
          </a:p>
          <a:p>
            <a:pPr>
              <a:lnSpc>
                <a:spcPct val="80000"/>
              </a:lnSpc>
              <a:buFont typeface="Wingdings" panose="05000000000000000000" pitchFamily="2" charset="2"/>
              <a:buNone/>
            </a:pPr>
            <a:r>
              <a:rPr lang="lv-LV" altLang="lv-LV" sz="2000" dirty="0">
                <a:latin typeface="Times New Roman" panose="02020603050405020304" pitchFamily="18" charset="0"/>
                <a:cs typeface="Times New Roman" panose="02020603050405020304" pitchFamily="18" charset="0"/>
              </a:rPr>
              <a:t>2. mācību līdzekļu un tehniskā aprīkojuma iegāde</a:t>
            </a:r>
          </a:p>
          <a:p>
            <a:pPr>
              <a:lnSpc>
                <a:spcPct val="80000"/>
              </a:lnSpc>
            </a:pPr>
            <a:r>
              <a:rPr lang="lv-LV" altLang="lv-LV" sz="2000" b="1" dirty="0">
                <a:latin typeface="Times New Roman" panose="02020603050405020304" pitchFamily="18" charset="0"/>
                <a:cs typeface="Times New Roman" panose="02020603050405020304" pitchFamily="18" charset="0"/>
              </a:rPr>
              <a:t>Vispārējās vidējās izglītības iestādēm, t.sk. valsts ģimnāzijai (7.-12.klase) pilsētā</a:t>
            </a:r>
            <a:r>
              <a:rPr lang="lv-LV" altLang="lv-LV" sz="2000"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lv-LV" altLang="lv-LV" sz="2000" dirty="0">
                <a:latin typeface="Times New Roman" panose="02020603050405020304" pitchFamily="18" charset="0"/>
                <a:cs typeface="Times New Roman" panose="02020603050405020304" pitchFamily="18" charset="0"/>
              </a:rPr>
              <a:t>1. ergonomiskas mācību vides izveide, </a:t>
            </a:r>
          </a:p>
          <a:p>
            <a:pPr>
              <a:lnSpc>
                <a:spcPct val="80000"/>
              </a:lnSpc>
              <a:buFont typeface="Wingdings" panose="05000000000000000000" pitchFamily="2" charset="2"/>
              <a:buNone/>
            </a:pPr>
            <a:r>
              <a:rPr lang="lv-LV" altLang="lv-LV" sz="2000" dirty="0">
                <a:latin typeface="Times New Roman" panose="02020603050405020304" pitchFamily="18" charset="0"/>
                <a:cs typeface="Times New Roman" panose="02020603050405020304" pitchFamily="18" charset="0"/>
              </a:rPr>
              <a:t>2. IKT risinājumu ieviešana, </a:t>
            </a:r>
          </a:p>
          <a:p>
            <a:pPr>
              <a:lnSpc>
                <a:spcPct val="80000"/>
              </a:lnSpc>
              <a:buFont typeface="Wingdings" panose="05000000000000000000" pitchFamily="2" charset="2"/>
              <a:buNone/>
            </a:pPr>
            <a:r>
              <a:rPr lang="lv-LV" altLang="lv-LV" sz="2000" dirty="0">
                <a:latin typeface="Times New Roman" panose="02020603050405020304" pitchFamily="18" charset="0"/>
                <a:cs typeface="Times New Roman" panose="02020603050405020304" pitchFamily="18" charset="0"/>
              </a:rPr>
              <a:t>3. dabaszinātņu kabinetu aprīkošana (7.-9.klase), </a:t>
            </a:r>
          </a:p>
          <a:p>
            <a:pPr>
              <a:lnSpc>
                <a:spcPct val="80000"/>
              </a:lnSpc>
              <a:buFont typeface="Wingdings" panose="05000000000000000000" pitchFamily="2" charset="2"/>
              <a:buNone/>
            </a:pPr>
            <a:r>
              <a:rPr lang="lv-LV" altLang="lv-LV" sz="2000" dirty="0">
                <a:latin typeface="Times New Roman" panose="02020603050405020304" pitchFamily="18" charset="0"/>
                <a:cs typeface="Times New Roman" panose="02020603050405020304" pitchFamily="18" charset="0"/>
              </a:rPr>
              <a:t>4. dienesta viesnīcas sakārtošana,</a:t>
            </a:r>
          </a:p>
          <a:p>
            <a:pPr>
              <a:lnSpc>
                <a:spcPct val="80000"/>
              </a:lnSpc>
              <a:buFont typeface="Wingdings" panose="05000000000000000000" pitchFamily="2" charset="2"/>
              <a:buNone/>
            </a:pPr>
            <a:r>
              <a:rPr lang="lv-LV" altLang="lv-LV" sz="2000" dirty="0">
                <a:latin typeface="Times New Roman" panose="02020603050405020304" pitchFamily="18" charset="0"/>
                <a:cs typeface="Times New Roman" panose="02020603050405020304" pitchFamily="18" charset="0"/>
              </a:rPr>
              <a:t>5. izglītības iestādes sporta zāles un laukuma sakārtošana, </a:t>
            </a:r>
            <a:br>
              <a:rPr lang="lv-LV" altLang="lv-LV" sz="2000" dirty="0">
                <a:latin typeface="Times New Roman" panose="02020603050405020304" pitchFamily="18" charset="0"/>
                <a:cs typeface="Times New Roman" panose="02020603050405020304" pitchFamily="18" charset="0"/>
              </a:rPr>
            </a:br>
            <a:r>
              <a:rPr lang="lv-LV" altLang="lv-LV" sz="2000" dirty="0">
                <a:latin typeface="Times New Roman" panose="02020603050405020304" pitchFamily="18" charset="0"/>
                <a:cs typeface="Times New Roman" panose="02020603050405020304" pitchFamily="18" charset="0"/>
              </a:rPr>
              <a:t>6. atbalsts reģionālā metodiskā centra funkciju attīstībai (</a:t>
            </a:r>
            <a:r>
              <a:rPr lang="lv-LV" altLang="lv-LV" sz="2000" u="sng" dirty="0">
                <a:latin typeface="Times New Roman" panose="02020603050405020304" pitchFamily="18" charset="0"/>
                <a:cs typeface="Times New Roman" panose="02020603050405020304" pitchFamily="18" charset="0"/>
              </a:rPr>
              <a:t>attiecas tikai uz valsts ģimnāzijām)</a:t>
            </a:r>
            <a:r>
              <a:rPr lang="lv-LV" altLang="lv-LV" sz="2000" dirty="0">
                <a:latin typeface="Times New Roman" panose="02020603050405020304" pitchFamily="18" charset="0"/>
                <a:cs typeface="Times New Roman" panose="02020603050405020304" pitchFamily="18" charset="0"/>
              </a:rPr>
              <a:t>. </a:t>
            </a:r>
            <a:r>
              <a:rPr lang="lv-LV" altLang="lv-LV" sz="2000" dirty="0"/>
              <a:t/>
            </a:r>
            <a:br>
              <a:rPr lang="lv-LV" altLang="lv-LV" sz="2000" dirty="0"/>
            </a:br>
            <a:endParaRPr lang="lv-LV" altLang="lv-LV" sz="2000" dirty="0"/>
          </a:p>
          <a:p>
            <a:pPr algn="just">
              <a:lnSpc>
                <a:spcPct val="80000"/>
              </a:lnSpc>
              <a:buFont typeface="Wingdings" panose="05000000000000000000" pitchFamily="2" charset="2"/>
              <a:buNone/>
            </a:pPr>
            <a:r>
              <a:rPr lang="lv-LV" altLang="lv-LV" b="1" dirty="0" smtClean="0">
                <a:solidFill>
                  <a:srgbClr val="0000FF"/>
                </a:solidFill>
              </a:rPr>
              <a:t>     </a:t>
            </a:r>
            <a:r>
              <a:rPr lang="lv-LV" altLang="lv-LV" b="1" dirty="0" smtClean="0">
                <a:solidFill>
                  <a:schemeClr val="tx1">
                    <a:lumMod val="95000"/>
                    <a:lumOff val="5000"/>
                  </a:schemeClr>
                </a:solidFill>
                <a:latin typeface="Times New Roman" panose="02020603050405020304" pitchFamily="18" charset="0"/>
                <a:cs typeface="Times New Roman" panose="02020603050405020304" pitchFamily="18" charset="0"/>
              </a:rPr>
              <a:t>Atbalstu </a:t>
            </a:r>
            <a:r>
              <a:rPr lang="lv-LV" altLang="lv-LV" b="1" dirty="0">
                <a:solidFill>
                  <a:schemeClr val="tx1">
                    <a:lumMod val="95000"/>
                    <a:lumOff val="5000"/>
                  </a:schemeClr>
                </a:solidFill>
                <a:latin typeface="Times New Roman" panose="02020603050405020304" pitchFamily="18" charset="0"/>
                <a:cs typeface="Times New Roman" panose="02020603050405020304" pitchFamily="18" charset="0"/>
              </a:rPr>
              <a:t>plānots sniegt saskaņā ar IZM saskaņotu </a:t>
            </a:r>
            <a:r>
              <a:rPr lang="lv-LV" altLang="lv-LV" b="1" dirty="0" smtClean="0">
                <a:solidFill>
                  <a:schemeClr val="tx1">
                    <a:lumMod val="95000"/>
                    <a:lumOff val="5000"/>
                  </a:schemeClr>
                </a:solidFill>
                <a:latin typeface="Times New Roman" panose="02020603050405020304" pitchFamily="18" charset="0"/>
                <a:cs typeface="Times New Roman" panose="02020603050405020304" pitchFamily="18" charset="0"/>
              </a:rPr>
              <a:t>pašvaldības domes lēmumu.</a:t>
            </a:r>
            <a:endParaRPr lang="lv-LV" altLang="lv-LV"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4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86465" y="624111"/>
            <a:ext cx="9300519" cy="479759"/>
          </a:xfrm>
          <a:solidFill>
            <a:schemeClr val="bg2">
              <a:lumMod val="90000"/>
            </a:schemeClr>
          </a:solidFill>
        </p:spPr>
        <p:txBody>
          <a:bodyPr>
            <a:noAutofit/>
          </a:bodyPr>
          <a:lstStyle/>
          <a:p>
            <a:r>
              <a:rPr lang="lv-LV" sz="2800" b="1" dirty="0" smtClean="0">
                <a:latin typeface="Times New Roman" panose="02020603050405020304" pitchFamily="18" charset="0"/>
                <a:cs typeface="Times New Roman" panose="02020603050405020304" pitchFamily="18" charset="0"/>
              </a:rPr>
              <a:t>Plānotais</a:t>
            </a:r>
            <a:r>
              <a:rPr lang="lv-LV" sz="2800" b="1" dirty="0" smtClean="0"/>
              <a:t> </a:t>
            </a:r>
            <a:r>
              <a:rPr lang="lv-LV" sz="2800" b="1" dirty="0" smtClean="0">
                <a:latin typeface="Times New Roman" panose="02020603050405020304" pitchFamily="18" charset="0"/>
              </a:rPr>
              <a:t>investīciju projekts</a:t>
            </a:r>
            <a:endParaRPr lang="lv-LV" sz="2800" b="1" dirty="0">
              <a:latin typeface="Times New Roman" panose="02020603050405020304" pitchFamily="18" charset="0"/>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1474589564"/>
              </p:ext>
            </p:extLst>
          </p:nvPr>
        </p:nvGraphicFramePr>
        <p:xfrm>
          <a:off x="1721709" y="1482810"/>
          <a:ext cx="9782904" cy="5003244"/>
        </p:xfrm>
        <a:graphic>
          <a:graphicData uri="http://schemas.openxmlformats.org/drawingml/2006/table">
            <a:tbl>
              <a:tblPr firstRow="1" firstCol="1" bandRow="1"/>
              <a:tblGrid>
                <a:gridCol w="1981558"/>
                <a:gridCol w="1167313"/>
                <a:gridCol w="4883020"/>
                <a:gridCol w="848497"/>
                <a:gridCol w="902516"/>
              </a:tblGrid>
              <a:tr h="240337">
                <a:tc>
                  <a:txBody>
                    <a:bodyPr/>
                    <a:lstStyle/>
                    <a:p>
                      <a:pPr algn="ctr">
                        <a:lnSpc>
                          <a:spcPct val="115000"/>
                        </a:lnSpc>
                        <a:spcBef>
                          <a:spcPts val="500"/>
                        </a:spcBef>
                        <a:spcAft>
                          <a:spcPts val="0"/>
                        </a:spcAft>
                      </a:pPr>
                      <a:r>
                        <a:rPr lang="lv-LV" sz="1200" b="1" dirty="0">
                          <a:effectLst/>
                          <a:latin typeface="Times New Roman" panose="02020603050405020304" pitchFamily="18" charset="0"/>
                          <a:ea typeface="Times New Roman" panose="02020603050405020304" pitchFamily="18" charset="0"/>
                          <a:cs typeface="Times New Roman" panose="02020603050405020304" pitchFamily="18" charset="0"/>
                        </a:rPr>
                        <a:t>Izglītības iestādes</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200" b="1" dirty="0">
                          <a:effectLst/>
                          <a:latin typeface="Times New Roman" panose="02020603050405020304" pitchFamily="18" charset="0"/>
                          <a:ea typeface="Times New Roman" panose="02020603050405020304" pitchFamily="18" charset="0"/>
                          <a:cs typeface="Times New Roman" panose="02020603050405020304" pitchFamily="18" charset="0"/>
                        </a:rPr>
                        <a:t>Finansējums</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200" b="1" dirty="0">
                          <a:effectLst/>
                          <a:latin typeface="Times New Roman" panose="02020603050405020304" pitchFamily="18" charset="0"/>
                          <a:ea typeface="Times New Roman" panose="02020603050405020304" pitchFamily="18" charset="0"/>
                          <a:cs typeface="Times New Roman" panose="02020603050405020304" pitchFamily="18" charset="0"/>
                        </a:rPr>
                        <a:t>Pasākumi</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200" b="1" dirty="0">
                          <a:effectLst/>
                          <a:latin typeface="Times New Roman" panose="02020603050405020304" pitchFamily="18" charset="0"/>
                          <a:ea typeface="Times New Roman" panose="02020603050405020304" pitchFamily="18" charset="0"/>
                          <a:cs typeface="Times New Roman" panose="02020603050405020304" pitchFamily="18" charset="0"/>
                        </a:rPr>
                        <a:t>Uzsākšana</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200" b="1" dirty="0">
                          <a:effectLst/>
                          <a:latin typeface="Times New Roman" panose="02020603050405020304" pitchFamily="18" charset="0"/>
                          <a:ea typeface="Times New Roman" panose="02020603050405020304" pitchFamily="18" charset="0"/>
                          <a:cs typeface="Times New Roman" panose="02020603050405020304" pitchFamily="18" charset="0"/>
                        </a:rPr>
                        <a:t>Ieviešana</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350">
                <a:tc>
                  <a:txBody>
                    <a:bodyPr/>
                    <a:lstStyle/>
                    <a:p>
                      <a:pPr>
                        <a:lnSpc>
                          <a:spcPct val="115000"/>
                        </a:lnSpc>
                        <a:spcBef>
                          <a:spcPts val="500"/>
                        </a:spcBef>
                        <a:spcAft>
                          <a:spcPts val="0"/>
                        </a:spcAft>
                      </a:pP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Madonas Valsts ģimnāzijas pāriešana uz </a:t>
                      </a:r>
                      <a:r>
                        <a:rPr lang="lv-LV"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Madonas pilsētas </a:t>
                      </a: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2.vsk. </a:t>
                      </a:r>
                      <a:r>
                        <a:rPr lang="lv-LV"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ēku, Skolas iela 10</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atbilstoši iepirkumam (~4,3 </a:t>
                      </a:r>
                      <a:r>
                        <a:rPr lang="lv-LV" sz="1600" kern="50" dirty="0" err="1">
                          <a:effectLst/>
                          <a:latin typeface="Times New Roman" panose="02020603050405020304" pitchFamily="18" charset="0"/>
                          <a:ea typeface="WenQuanYi Micro Hei"/>
                          <a:cs typeface="Times New Roman" panose="02020603050405020304" pitchFamily="18" charset="0"/>
                        </a:rPr>
                        <a:t>milj.EUR</a:t>
                      </a:r>
                      <a:r>
                        <a:rPr lang="lv-LV" sz="1600" kern="50" dirty="0" smtClean="0">
                          <a:effectLst/>
                          <a:latin typeface="Times New Roman" panose="02020603050405020304" pitchFamily="18" charset="0"/>
                          <a:ea typeface="WenQuanYi Micro Hei"/>
                          <a:cs typeface="Times New Roman" panose="02020603050405020304" pitchFamily="18" charset="0"/>
                        </a:rPr>
                        <a:t>)</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85% ERAF,</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15% nac.pub.</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lv-LV" sz="1600" kern="50" dirty="0" err="1">
                          <a:effectLst/>
                          <a:latin typeface="Times New Roman" panose="02020603050405020304" pitchFamily="18" charset="0"/>
                          <a:ea typeface="WenQuanYi Micro Hei"/>
                          <a:cs typeface="Times New Roman" panose="02020603050405020304" pitchFamily="18" charset="0"/>
                        </a:rPr>
                        <a:t>līdzfin</a:t>
                      </a:r>
                      <a:r>
                        <a:rPr lang="lv-LV" sz="1600" kern="50" dirty="0">
                          <a:effectLst/>
                          <a:latin typeface="Times New Roman" panose="02020603050405020304" pitchFamily="18" charset="0"/>
                          <a:ea typeface="WenQuanYi Micro Hei"/>
                          <a:cs typeface="Times New Roman" panose="02020603050405020304" pitchFamily="18" charset="0"/>
                        </a:rPr>
                        <a:t>.</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Modernas un ergonomiskas mācību vides izveide, t.sk. būvdarbi; IKT risinājumu ieviešana un aprīkojuma iegāde, jauna dabaszinātņu kabineta 7.-9.kl.izveidošana un aprīkošana;  sporta infrastruktūras modernizācija; ieguldījumi reģionālā metodiskā centra funkciju attīstībā</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1686">
                <a:tc>
                  <a:txBody>
                    <a:bodyPr/>
                    <a:lstStyle/>
                    <a:p>
                      <a:pPr>
                        <a:lnSpc>
                          <a:spcPct val="115000"/>
                        </a:lnSpc>
                        <a:spcBef>
                          <a:spcPts val="500"/>
                        </a:spcBef>
                        <a:spcAft>
                          <a:spcPts val="0"/>
                        </a:spcAft>
                      </a:pP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Madonas pilsētas </a:t>
                      </a:r>
                      <a:r>
                        <a:rPr lang="lv-LV"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vidusskolas</a:t>
                      </a:r>
                      <a:r>
                        <a:rPr lang="lv-LV"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(apvienotas </a:t>
                      </a: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1. un 2.vsk.) infrastruktūras rekonstrukcija un materiāltehniskās bāzes pilnveide</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Modernas un ergonomiskas mācību vides izveide, t.sk. būvdarbi; IKT risinājumu ieviešana un aprīkojuma iegāde;  sporta infrastruktūras modernizācija</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3475">
                <a:tc>
                  <a:txBody>
                    <a:bodyPr/>
                    <a:lstStyle/>
                    <a:p>
                      <a:pPr>
                        <a:lnSpc>
                          <a:spcPct val="115000"/>
                        </a:lnSpc>
                        <a:spcBef>
                          <a:spcPts val="500"/>
                        </a:spcBef>
                        <a:spcAft>
                          <a:spcPts val="0"/>
                        </a:spcAft>
                      </a:pPr>
                      <a:r>
                        <a:rPr lang="lv-LV" sz="1600">
                          <a:effectLst/>
                          <a:latin typeface="Times New Roman" panose="02020603050405020304" pitchFamily="18" charset="0"/>
                          <a:ea typeface="Times New Roman" panose="02020603050405020304" pitchFamily="18" charset="0"/>
                          <a:cs typeface="Times New Roman" panose="02020603050405020304" pitchFamily="18" charset="0"/>
                        </a:rPr>
                        <a:t>Mārcienas pamatskola (Mārcienas sākumskola)</a:t>
                      </a:r>
                      <a:endParaRPr lang="lv-LV"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nSpc>
                          <a:spcPct val="115000"/>
                        </a:lnSpc>
                        <a:spcBef>
                          <a:spcPts val="500"/>
                        </a:spcBef>
                        <a:spcAft>
                          <a:spcPts val="0"/>
                        </a:spcAft>
                      </a:pPr>
                      <a:r>
                        <a:rPr lang="lv-LV" sz="1600" kern="50" dirty="0">
                          <a:effectLst/>
                          <a:latin typeface="Times New Roman" panose="02020603050405020304" pitchFamily="18" charset="0"/>
                          <a:ea typeface="WenQuanYi Micro Hei"/>
                          <a:cs typeface="Times New Roman" panose="02020603050405020304" pitchFamily="18" charset="0"/>
                        </a:rPr>
                        <a:t>Modernas un ergonomiskas mācību vides izveide, t.sk. būvdarbi; IKT risinājumu ieviešana un aprīkojuma iegāde;  </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lv-LV" sz="16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lv-LV"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121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2292650" y="395416"/>
            <a:ext cx="8915400" cy="3777622"/>
          </a:xfrm>
        </p:spPr>
        <p:txBody>
          <a:bodyPr/>
          <a:lstStyle/>
          <a:p>
            <a:r>
              <a:rPr lang="lv-LV" sz="3600" dirty="0" smtClean="0">
                <a:solidFill>
                  <a:schemeClr val="tx1"/>
                </a:solidFill>
                <a:latin typeface="Times New Roman" panose="02020603050405020304" pitchFamily="18" charset="0"/>
                <a:cs typeface="Times New Roman" panose="02020603050405020304" pitchFamily="18" charset="0"/>
              </a:rPr>
              <a:t>Pārmaiņas ir jāvada mums pašiem, nevis jāgaida, kad Laiks to izdarīs mūsu vietā.</a:t>
            </a:r>
          </a:p>
          <a:p>
            <a:r>
              <a:rPr lang="lv-LV" sz="3600" dirty="0" smtClean="0">
                <a:solidFill>
                  <a:schemeClr val="tx1"/>
                </a:solidFill>
                <a:latin typeface="Times New Roman" panose="02020603050405020304" pitchFamily="18" charset="0"/>
                <a:cs typeface="Times New Roman" panose="02020603050405020304" pitchFamily="18" charset="0"/>
              </a:rPr>
              <a:t>Tikai pašiem vadot pārmaiņas, mēs varam    iegūt stabilu situācijas maiņu</a:t>
            </a:r>
            <a:r>
              <a:rPr lang="lv-LV" dirty="0" smtClean="0"/>
              <a:t>.</a:t>
            </a:r>
            <a:endParaRPr lang="lv-LV" dirty="0"/>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968" y="2752672"/>
            <a:ext cx="4265012" cy="3194642"/>
          </a:xfrm>
          <a:prstGeom prst="rect">
            <a:avLst/>
          </a:prstGeom>
        </p:spPr>
      </p:pic>
      <p:sp>
        <p:nvSpPr>
          <p:cNvPr id="2" name="TextBox 1"/>
          <p:cNvSpPr txBox="1"/>
          <p:nvPr/>
        </p:nvSpPr>
        <p:spPr>
          <a:xfrm>
            <a:off x="4497859" y="6120714"/>
            <a:ext cx="3352800" cy="461665"/>
          </a:xfrm>
          <a:prstGeom prst="rect">
            <a:avLst/>
          </a:prstGeom>
          <a:noFill/>
        </p:spPr>
        <p:txBody>
          <a:bodyPr wrap="square" rtlCol="0">
            <a:spAutoFit/>
          </a:bodyPr>
          <a:lstStyle/>
          <a:p>
            <a:pPr algn="ctr"/>
            <a:r>
              <a:rPr lang="lv-LV" sz="2400" b="1" dirty="0" smtClean="0">
                <a:latin typeface="Times New Roman" panose="02020603050405020304" pitchFamily="18" charset="0"/>
                <a:cs typeface="Times New Roman" panose="02020603050405020304" pitchFamily="18" charset="0"/>
              </a:rPr>
              <a:t>Paldies!</a:t>
            </a:r>
            <a:endParaRPr lang="lv-LV"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75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11179" y="624110"/>
            <a:ext cx="9593434" cy="693944"/>
          </a:xfrm>
          <a:solidFill>
            <a:schemeClr val="accent5">
              <a:lumMod val="40000"/>
              <a:lumOff val="60000"/>
            </a:schemeClr>
          </a:solidFill>
        </p:spPr>
        <p:txBody>
          <a:bodyPr>
            <a:normAutofit/>
          </a:bodyPr>
          <a:lstStyle/>
          <a:p>
            <a:r>
              <a:rPr lang="lv-LV" sz="2800" b="1" dirty="0" smtClean="0">
                <a:latin typeface="Times New Roman" panose="02020603050405020304" pitchFamily="18" charset="0"/>
                <a:cs typeface="Times New Roman" panose="02020603050405020304" pitchFamily="18" charset="0"/>
              </a:rPr>
              <a:t>Novada attīstības plānošanas dokumentu sasaiste</a:t>
            </a:r>
            <a:endParaRPr lang="lv-LV"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33601" y="1607636"/>
            <a:ext cx="8287264" cy="830997"/>
          </a:xfrm>
          <a:prstGeom prst="rect">
            <a:avLst/>
          </a:prstGeom>
          <a:solidFill>
            <a:schemeClr val="accent1">
              <a:lumMod val="40000"/>
              <a:lumOff val="60000"/>
            </a:schemeClr>
          </a:solidFill>
        </p:spPr>
        <p:txBody>
          <a:bodyPr wrap="square" rtlCol="0">
            <a:spAutoFit/>
          </a:bodyPr>
          <a:lstStyle/>
          <a:p>
            <a:pPr algn="ctr"/>
            <a:r>
              <a:rPr lang="lv-LV" sz="2400" b="1" dirty="0" smtClean="0">
                <a:latin typeface="Times New Roman" panose="02020603050405020304" pitchFamily="18" charset="0"/>
                <a:cs typeface="Times New Roman" panose="02020603050405020304" pitchFamily="18" charset="0"/>
              </a:rPr>
              <a:t>Madonas novada Attīstības programma </a:t>
            </a:r>
          </a:p>
          <a:p>
            <a:pPr algn="ctr"/>
            <a:r>
              <a:rPr lang="lv-LV" sz="2400" b="1" dirty="0" smtClean="0">
                <a:latin typeface="Times New Roman" panose="02020603050405020304" pitchFamily="18" charset="0"/>
                <a:cs typeface="Times New Roman" panose="02020603050405020304" pitchFamily="18" charset="0"/>
              </a:rPr>
              <a:t>2013.-2020.gadam</a:t>
            </a:r>
            <a:endParaRPr lang="lv-LV"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60851" y="2630266"/>
            <a:ext cx="3468131" cy="1200329"/>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v-LV" b="1" dirty="0" smtClean="0">
                <a:solidFill>
                  <a:schemeClr val="tx1"/>
                </a:solidFill>
                <a:latin typeface="Times New Roman" panose="02020603050405020304" pitchFamily="18" charset="0"/>
                <a:cs typeface="Times New Roman" panose="02020603050405020304" pitchFamily="18" charset="0"/>
              </a:rPr>
              <a:t>I daļa -  Esošā situācija</a:t>
            </a:r>
          </a:p>
          <a:p>
            <a:pPr algn="ctr"/>
            <a:r>
              <a:rPr lang="lv-LV" b="1" dirty="0" smtClean="0">
                <a:solidFill>
                  <a:schemeClr val="tx1"/>
                </a:solidFill>
                <a:latin typeface="Times New Roman" panose="02020603050405020304" pitchFamily="18" charset="0"/>
                <a:cs typeface="Times New Roman" panose="02020603050405020304" pitchFamily="18" charset="0"/>
              </a:rPr>
              <a:t>II daļa - Stratēģiskā daļa</a:t>
            </a:r>
          </a:p>
          <a:p>
            <a:pPr algn="ctr"/>
            <a:r>
              <a:rPr lang="lv-LV" b="1" dirty="0">
                <a:solidFill>
                  <a:schemeClr val="tx1"/>
                </a:solidFill>
                <a:latin typeface="Times New Roman" panose="02020603050405020304" pitchFamily="18" charset="0"/>
                <a:cs typeface="Times New Roman" panose="02020603050405020304" pitchFamily="18" charset="0"/>
              </a:rPr>
              <a:t>III daļa -  Rīcības plāns</a:t>
            </a:r>
          </a:p>
          <a:p>
            <a:pPr algn="ctr"/>
            <a:r>
              <a:rPr lang="lv-LV" b="1" dirty="0">
                <a:solidFill>
                  <a:schemeClr val="tx1"/>
                </a:solidFill>
                <a:latin typeface="Times New Roman" panose="02020603050405020304" pitchFamily="18" charset="0"/>
                <a:cs typeface="Times New Roman" panose="02020603050405020304" pitchFamily="18" charset="0"/>
              </a:rPr>
              <a:t>IV daļa - Investīciju plāns</a:t>
            </a:r>
          </a:p>
        </p:txBody>
      </p:sp>
      <p:cxnSp>
        <p:nvCxnSpPr>
          <p:cNvPr id="8" name="Taisns savienotājs 7"/>
          <p:cNvCxnSpPr/>
          <p:nvPr/>
        </p:nvCxnSpPr>
        <p:spPr>
          <a:xfrm flipH="1">
            <a:off x="5878286" y="3923731"/>
            <a:ext cx="11516" cy="68542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72408" y="4631396"/>
            <a:ext cx="6386805" cy="2031325"/>
          </a:xfrm>
          <a:prstGeom prst="rect">
            <a:avLst/>
          </a:prstGeom>
          <a:noFill/>
          <a:ln w="19050">
            <a:solidFill>
              <a:schemeClr val="accent1">
                <a:lumMod val="40000"/>
                <a:lumOff val="60000"/>
              </a:schemeClr>
            </a:solidFill>
          </a:ln>
        </p:spPr>
        <p:txBody>
          <a:bodyPr wrap="square" rtlCol="0">
            <a:spAutoFit/>
          </a:bodyPr>
          <a:lstStyle/>
          <a:p>
            <a:pPr algn="ctr"/>
            <a:r>
              <a:rPr lang="lv-LV" b="1" dirty="0" smtClean="0">
                <a:latin typeface="Times New Roman" panose="02020603050405020304" pitchFamily="18" charset="0"/>
                <a:cs typeface="Times New Roman" panose="02020603050405020304" pitchFamily="18" charset="0"/>
              </a:rPr>
              <a:t>Madonas novada pašvaldības izglītības attīstības pamatnostādnes</a:t>
            </a:r>
          </a:p>
          <a:p>
            <a:pPr algn="ctr"/>
            <a:endParaRPr lang="lv-LV" b="1" dirty="0">
              <a:latin typeface="Times New Roman" panose="02020603050405020304" pitchFamily="18" charset="0"/>
              <a:cs typeface="Times New Roman" panose="02020603050405020304" pitchFamily="18" charset="0"/>
            </a:endParaRPr>
          </a:p>
          <a:p>
            <a:pPr algn="ctr"/>
            <a:endParaRPr lang="lv-LV" b="1" dirty="0" smtClean="0">
              <a:latin typeface="Times New Roman" panose="02020603050405020304" pitchFamily="18" charset="0"/>
              <a:cs typeface="Times New Roman" panose="02020603050405020304" pitchFamily="18" charset="0"/>
            </a:endParaRPr>
          </a:p>
          <a:p>
            <a:pPr algn="ctr"/>
            <a:endParaRPr lang="lv-LV" b="1" dirty="0" smtClean="0">
              <a:latin typeface="Times New Roman" panose="02020603050405020304" pitchFamily="18" charset="0"/>
              <a:cs typeface="Times New Roman" panose="02020603050405020304" pitchFamily="18" charset="0"/>
            </a:endParaRPr>
          </a:p>
          <a:p>
            <a:pPr algn="ctr"/>
            <a:endParaRPr lang="lv-LV" b="1" dirty="0" smtClean="0">
              <a:latin typeface="Times New Roman" panose="02020603050405020304" pitchFamily="18" charset="0"/>
              <a:cs typeface="Times New Roman" panose="02020603050405020304" pitchFamily="18" charset="0"/>
            </a:endParaRPr>
          </a:p>
          <a:p>
            <a:pPr algn="ctr"/>
            <a:endParaRPr lang="lv-LV" b="1" dirty="0">
              <a:latin typeface="Times New Roman" panose="02020603050405020304" pitchFamily="18" charset="0"/>
              <a:cs typeface="Times New Roman" panose="02020603050405020304" pitchFamily="18" charset="0"/>
            </a:endParaRPr>
          </a:p>
        </p:txBody>
      </p:sp>
      <p:cxnSp>
        <p:nvCxnSpPr>
          <p:cNvPr id="27" name="Taisns savienotājs 26"/>
          <p:cNvCxnSpPr/>
          <p:nvPr/>
        </p:nvCxnSpPr>
        <p:spPr>
          <a:xfrm>
            <a:off x="2435290" y="3230430"/>
            <a:ext cx="0" cy="2416629"/>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Taisns bultveida savienotājs 28"/>
          <p:cNvCxnSpPr/>
          <p:nvPr/>
        </p:nvCxnSpPr>
        <p:spPr>
          <a:xfrm flipV="1">
            <a:off x="2435290" y="3230430"/>
            <a:ext cx="1623526" cy="2038"/>
          </a:xfrm>
          <a:prstGeom prst="straightConnector1">
            <a:avLst/>
          </a:prstGeom>
          <a:ln w="28575">
            <a:solidFill>
              <a:schemeClr val="accent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Taisns bultveida savienotājs 30"/>
          <p:cNvCxnSpPr/>
          <p:nvPr/>
        </p:nvCxnSpPr>
        <p:spPr>
          <a:xfrm>
            <a:off x="2435290" y="5630436"/>
            <a:ext cx="643812" cy="0"/>
          </a:xfrm>
          <a:prstGeom prst="straightConnector1">
            <a:avLst/>
          </a:prstGeom>
          <a:ln w="28575">
            <a:solidFill>
              <a:schemeClr val="accent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Taisns bultveida savienotājs 37"/>
          <p:cNvCxnSpPr/>
          <p:nvPr/>
        </p:nvCxnSpPr>
        <p:spPr>
          <a:xfrm>
            <a:off x="5994916" y="5229523"/>
            <a:ext cx="9331" cy="3172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55573" y="5561693"/>
            <a:ext cx="5453742" cy="923330"/>
          </a:xfrm>
          <a:prstGeom prst="rect">
            <a:avLst/>
          </a:prstGeom>
          <a:solidFill>
            <a:schemeClr val="bg1">
              <a:lumMod val="85000"/>
            </a:schemeClr>
          </a:solidFill>
        </p:spPr>
        <p:txBody>
          <a:bodyPr wrap="square" rtlCol="0">
            <a:spAutoFit/>
          </a:bodyPr>
          <a:lstStyle/>
          <a:p>
            <a:pPr algn="ctr"/>
            <a:r>
              <a:rPr lang="lv-LV" b="1" dirty="0">
                <a:latin typeface="Times New Roman" panose="02020603050405020304" pitchFamily="18" charset="0"/>
                <a:cs typeface="Times New Roman" panose="02020603050405020304" pitchFamily="18" charset="0"/>
              </a:rPr>
              <a:t>Madonas novada izglītības iestāžu tīkla attīstības plāns 2016.-2023.gadam</a:t>
            </a:r>
          </a:p>
          <a:p>
            <a:endParaRPr lang="lv-LV" dirty="0"/>
          </a:p>
        </p:txBody>
      </p:sp>
    </p:spTree>
    <p:extLst>
      <p:ext uri="{BB962C8B-B14F-4D97-AF65-F5344CB8AC3E}">
        <p14:creationId xmlns:p14="http://schemas.microsoft.com/office/powerpoint/2010/main" val="322215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Grp="1" noChangeArrowheads="1"/>
          </p:cNvSpPr>
          <p:nvPr>
            <p:ph type="title" idx="4294967295"/>
          </p:nvPr>
        </p:nvSpPr>
        <p:spPr>
          <a:xfrm>
            <a:off x="1651518" y="700089"/>
            <a:ext cx="9344171" cy="584280"/>
          </a:xfrm>
          <a:solidFill>
            <a:schemeClr val="bg2">
              <a:lumMod val="90000"/>
            </a:schemeClr>
          </a:solidFill>
        </p:spPr>
        <p:txBody>
          <a:bodyPr>
            <a:normAutofit fontScale="90000"/>
          </a:bodyPr>
          <a:lstStyle/>
          <a:p>
            <a:pPr algn="ctr"/>
            <a:r>
              <a:rPr lang="lv-LV" altLang="lv-LV"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Madonas </a:t>
            </a:r>
            <a:r>
              <a:rPr lang="lv-LV" altLang="lv-LV"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novada būtiskākie rādītāji</a:t>
            </a:r>
            <a:r>
              <a:rPr lang="lv-LV" altLang="lv-LV" sz="4000" b="1" dirty="0" smtClean="0">
                <a:effectLst>
                  <a:outerShdw blurRad="38100" dist="38100" dir="2700000" algn="tl">
                    <a:srgbClr val="C0C0C0"/>
                  </a:outerShdw>
                </a:effectLst>
              </a:rPr>
              <a:t> </a:t>
            </a:r>
            <a:endParaRPr lang="lv-LV" altLang="lv-LV" sz="4000" b="1" dirty="0">
              <a:effectLst>
                <a:outerShdw blurRad="38100" dist="38100" dir="2700000" algn="tl">
                  <a:srgbClr val="C0C0C0"/>
                </a:outerShdw>
              </a:effectLst>
            </a:endParaRPr>
          </a:p>
        </p:txBody>
      </p:sp>
      <p:sp>
        <p:nvSpPr>
          <p:cNvPr id="7176" name="Rectangle 8"/>
          <p:cNvSpPr>
            <a:spLocks noGrp="1" noChangeArrowheads="1"/>
          </p:cNvSpPr>
          <p:nvPr>
            <p:ph type="body" sz="half" idx="1"/>
          </p:nvPr>
        </p:nvSpPr>
        <p:spPr>
          <a:xfrm>
            <a:off x="2076028" y="1713722"/>
            <a:ext cx="4313864" cy="3777622"/>
          </a:xfrm>
        </p:spPr>
        <p:txBody>
          <a:bodyPr/>
          <a:lstStyle/>
          <a:p>
            <a:r>
              <a:rPr lang="lv-LV" altLang="lv-LV" sz="2400" dirty="0">
                <a:latin typeface="Times New Roman" panose="02020603050405020304" pitchFamily="18" charset="0"/>
                <a:cs typeface="Times New Roman" panose="02020603050405020304" pitchFamily="18" charset="0"/>
              </a:rPr>
              <a:t>Izveidots 2009.gada 1.jūlijā</a:t>
            </a:r>
          </a:p>
          <a:p>
            <a:r>
              <a:rPr lang="lv-LV" altLang="lv-LV" sz="2400" dirty="0">
                <a:latin typeface="Times New Roman" panose="02020603050405020304" pitchFamily="18" charset="0"/>
                <a:cs typeface="Times New Roman" panose="02020603050405020304" pitchFamily="18" charset="0"/>
              </a:rPr>
              <a:t>To veido 14 pagasti un Madonas pilsēta</a:t>
            </a:r>
          </a:p>
          <a:p>
            <a:r>
              <a:rPr lang="lv-LV" altLang="lv-LV" sz="2400" dirty="0">
                <a:latin typeface="Times New Roman" panose="02020603050405020304" pitchFamily="18" charset="0"/>
                <a:cs typeface="Times New Roman" panose="02020603050405020304" pitchFamily="18" charset="0"/>
              </a:rPr>
              <a:t>Madonas novada iedzīvotāju skaits uz 01.07.2010. - 27 732; </a:t>
            </a:r>
            <a:r>
              <a:rPr lang="lv-LV" altLang="lv-LV" sz="2400" dirty="0" smtClean="0">
                <a:latin typeface="Times New Roman" panose="02020603050405020304" pitchFamily="18" charset="0"/>
                <a:cs typeface="Times New Roman" panose="02020603050405020304" pitchFamily="18" charset="0"/>
              </a:rPr>
              <a:t>01.01.2016.- </a:t>
            </a:r>
            <a:r>
              <a:rPr lang="lv-LV" altLang="lv-LV" sz="2400" b="1" dirty="0" smtClean="0">
                <a:latin typeface="Times New Roman" panose="02020603050405020304" pitchFamily="18" charset="0"/>
                <a:cs typeface="Times New Roman" panose="02020603050405020304" pitchFamily="18" charset="0"/>
              </a:rPr>
              <a:t>25515</a:t>
            </a:r>
          </a:p>
          <a:p>
            <a:r>
              <a:rPr lang="lv-LV" altLang="lv-LV" sz="2400" dirty="0">
                <a:latin typeface="Times New Roman" panose="02020603050405020304" pitchFamily="18" charset="0"/>
                <a:cs typeface="Times New Roman" panose="02020603050405020304" pitchFamily="18" charset="0"/>
              </a:rPr>
              <a:t>Platība 2163,13 km2 </a:t>
            </a:r>
            <a:endParaRPr lang="lv-LV" altLang="lv-LV" sz="2400" dirty="0" smtClean="0">
              <a:latin typeface="Times New Roman" panose="02020603050405020304" pitchFamily="18" charset="0"/>
              <a:cs typeface="Times New Roman" panose="02020603050405020304" pitchFamily="18" charset="0"/>
            </a:endParaRPr>
          </a:p>
          <a:p>
            <a:pPr marL="0" indent="0">
              <a:buNone/>
            </a:pPr>
            <a:r>
              <a:rPr lang="lv-LV" altLang="lv-LV" sz="2400" dirty="0">
                <a:latin typeface="Times New Roman" panose="02020603050405020304" pitchFamily="18" charset="0"/>
                <a:cs typeface="Times New Roman" panose="02020603050405020304" pitchFamily="18" charset="0"/>
              </a:rPr>
              <a:t> </a:t>
            </a:r>
            <a:r>
              <a:rPr lang="lv-LV" altLang="lv-LV" sz="2400" dirty="0" smtClean="0">
                <a:latin typeface="Times New Roman" panose="02020603050405020304" pitchFamily="18" charset="0"/>
                <a:cs typeface="Times New Roman" panose="02020603050405020304" pitchFamily="18" charset="0"/>
              </a:rPr>
              <a:t>     (</a:t>
            </a:r>
            <a:r>
              <a:rPr lang="lv-LV" altLang="lv-LV" sz="2400" dirty="0">
                <a:latin typeface="Times New Roman" panose="02020603050405020304" pitchFamily="18" charset="0"/>
                <a:cs typeface="Times New Roman" panose="02020603050405020304" pitchFamily="18" charset="0"/>
              </a:rPr>
              <a:t>3. lielākais valstī)</a:t>
            </a:r>
          </a:p>
          <a:p>
            <a:pPr marL="0" indent="0">
              <a:buNone/>
            </a:pPr>
            <a:endParaRPr lang="lv-LV" altLang="lv-LV" sz="2400" b="1" dirty="0" smtClean="0">
              <a:latin typeface="Times New Roman" panose="02020603050405020304" pitchFamily="18" charset="0"/>
              <a:cs typeface="Times New Roman" panose="02020603050405020304" pitchFamily="18" charset="0"/>
            </a:endParaRPr>
          </a:p>
          <a:p>
            <a:endParaRPr lang="lv-LV" altLang="lv-LV" sz="2400" b="1" dirty="0">
              <a:latin typeface="Times New Roman" panose="02020603050405020304" pitchFamily="18" charset="0"/>
              <a:cs typeface="Times New Roman" panose="02020603050405020304" pitchFamily="18" charset="0"/>
            </a:endParaRPr>
          </a:p>
          <a:p>
            <a:endParaRPr lang="lv-LV" altLang="lv-LV" sz="2400" dirty="0">
              <a:latin typeface="Times New Roman" panose="02020603050405020304" pitchFamily="18" charset="0"/>
              <a:cs typeface="Times New Roman" panose="02020603050405020304" pitchFamily="18" charset="0"/>
            </a:endParaRPr>
          </a:p>
        </p:txBody>
      </p:sp>
      <p:sp>
        <p:nvSpPr>
          <p:cNvPr id="7177" name="Rectangle 9"/>
          <p:cNvSpPr>
            <a:spLocks noGrp="1" noChangeArrowheads="1"/>
          </p:cNvSpPr>
          <p:nvPr>
            <p:ph type="body" sz="half" idx="2"/>
          </p:nvPr>
        </p:nvSpPr>
        <p:spPr>
          <a:xfrm>
            <a:off x="6906788" y="1828800"/>
            <a:ext cx="4597823" cy="4075044"/>
          </a:xfrm>
        </p:spPr>
        <p:txBody>
          <a:bodyPr>
            <a:normAutofit/>
          </a:bodyPr>
          <a:lstStyle/>
          <a:p>
            <a:r>
              <a:rPr lang="lv-LV" altLang="lv-LV" sz="2400" dirty="0" smtClean="0">
                <a:latin typeface="Times New Roman" panose="02020603050405020304" pitchFamily="18" charset="0"/>
                <a:cs typeface="Times New Roman" panose="02020603050405020304" pitchFamily="18" charset="0"/>
              </a:rPr>
              <a:t>Robežojas </a:t>
            </a:r>
            <a:r>
              <a:rPr lang="lv-LV" altLang="lv-LV" sz="2400" dirty="0">
                <a:latin typeface="Times New Roman" panose="02020603050405020304" pitchFamily="18" charset="0"/>
                <a:cs typeface="Times New Roman" panose="02020603050405020304" pitchFamily="18" charset="0"/>
              </a:rPr>
              <a:t>ar 11 novadiem</a:t>
            </a:r>
            <a:endParaRPr lang="lv-LV" altLang="lv-LV" sz="2400" b="1" dirty="0">
              <a:latin typeface="Times New Roman" panose="02020603050405020304" pitchFamily="18" charset="0"/>
              <a:cs typeface="Times New Roman" panose="02020603050405020304" pitchFamily="18" charset="0"/>
            </a:endParaRPr>
          </a:p>
          <a:p>
            <a:r>
              <a:rPr lang="lv-LV" altLang="lv-LV" sz="2400" dirty="0">
                <a:latin typeface="Times New Roman" panose="02020603050405020304" pitchFamily="18" charset="0"/>
                <a:cs typeface="Times New Roman" panose="02020603050405020304" pitchFamily="18" charset="0"/>
              </a:rPr>
              <a:t>Madonas novada bērnu skaits (no 0 līdz 18 gadiem) uz </a:t>
            </a:r>
          </a:p>
          <a:p>
            <a:pPr lvl="1">
              <a:buFont typeface="Wingdings" panose="05000000000000000000" pitchFamily="2" charset="2"/>
              <a:buNone/>
            </a:pPr>
            <a:r>
              <a:rPr lang="lv-LV" altLang="lv-LV" dirty="0">
                <a:latin typeface="Times New Roman" panose="02020603050405020304" pitchFamily="18" charset="0"/>
                <a:cs typeface="Times New Roman" panose="02020603050405020304" pitchFamily="18" charset="0"/>
              </a:rPr>
              <a:t>01.01.2012.  - </a:t>
            </a:r>
            <a:r>
              <a:rPr lang="lv-LV" altLang="lv-LV" dirty="0" smtClean="0">
                <a:latin typeface="Times New Roman" panose="02020603050405020304" pitchFamily="18" charset="0"/>
                <a:cs typeface="Times New Roman" panose="02020603050405020304" pitchFamily="18" charset="0"/>
              </a:rPr>
              <a:t>4901, (</a:t>
            </a:r>
            <a:r>
              <a:rPr lang="lv-LV" altLang="lv-LV" dirty="0">
                <a:latin typeface="Times New Roman" panose="02020603050405020304" pitchFamily="18" charset="0"/>
                <a:cs typeface="Times New Roman" panose="02020603050405020304" pitchFamily="18" charset="0"/>
              </a:rPr>
              <a:t>Madonā </a:t>
            </a:r>
            <a:r>
              <a:rPr lang="lv-LV" altLang="lv-LV" dirty="0" smtClean="0">
                <a:latin typeface="Times New Roman" panose="02020603050405020304" pitchFamily="18" charset="0"/>
                <a:cs typeface="Times New Roman" panose="02020603050405020304" pitchFamily="18" charset="0"/>
              </a:rPr>
              <a:t>– 1353);</a:t>
            </a:r>
            <a:endParaRPr lang="lv-LV" altLang="lv-LV" b="1" dirty="0">
              <a:latin typeface="Times New Roman" panose="02020603050405020304" pitchFamily="18" charset="0"/>
              <a:cs typeface="Times New Roman" panose="02020603050405020304" pitchFamily="18" charset="0"/>
            </a:endParaRPr>
          </a:p>
          <a:p>
            <a:pPr lvl="1">
              <a:buFont typeface="Wingdings" panose="05000000000000000000" pitchFamily="2" charset="2"/>
              <a:buNone/>
            </a:pPr>
            <a:r>
              <a:rPr lang="lv-LV" altLang="lv-LV" dirty="0" smtClean="0">
                <a:latin typeface="Times New Roman" panose="02020603050405020304" pitchFamily="18" charset="0"/>
                <a:cs typeface="Times New Roman" panose="02020603050405020304" pitchFamily="18" charset="0"/>
              </a:rPr>
              <a:t>01.01.2016.  </a:t>
            </a:r>
            <a:r>
              <a:rPr lang="lv-LV" altLang="lv-LV" dirty="0">
                <a:latin typeface="Times New Roman" panose="02020603050405020304" pitchFamily="18" charset="0"/>
                <a:cs typeface="Times New Roman" panose="02020603050405020304" pitchFamily="18" charset="0"/>
              </a:rPr>
              <a:t>- </a:t>
            </a:r>
            <a:r>
              <a:rPr lang="lv-LV" altLang="lv-LV" b="1" dirty="0" smtClean="0">
                <a:latin typeface="Times New Roman" panose="02020603050405020304" pitchFamily="18" charset="0"/>
                <a:cs typeface="Times New Roman" panose="02020603050405020304" pitchFamily="18" charset="0"/>
              </a:rPr>
              <a:t>4110 </a:t>
            </a:r>
            <a:r>
              <a:rPr lang="lv-LV" altLang="lv-LV" b="1" dirty="0">
                <a:latin typeface="Times New Roman" panose="02020603050405020304" pitchFamily="18" charset="0"/>
                <a:cs typeface="Times New Roman" panose="02020603050405020304" pitchFamily="18" charset="0"/>
              </a:rPr>
              <a:t>(Madonā – </a:t>
            </a:r>
            <a:r>
              <a:rPr lang="lv-LV" altLang="lv-LV" b="1" dirty="0" smtClean="0">
                <a:latin typeface="Times New Roman" panose="02020603050405020304" pitchFamily="18" charset="0"/>
                <a:cs typeface="Times New Roman" panose="02020603050405020304" pitchFamily="18" charset="0"/>
              </a:rPr>
              <a:t>1326)</a:t>
            </a:r>
            <a:endParaRPr lang="lv-LV" altLang="lv-LV" b="1" dirty="0">
              <a:latin typeface="Times New Roman" panose="02020603050405020304" pitchFamily="18" charset="0"/>
              <a:cs typeface="Times New Roman" panose="02020603050405020304" pitchFamily="18" charset="0"/>
            </a:endParaRPr>
          </a:p>
          <a:p>
            <a:endParaRPr lang="lv-LV" altLang="lv-LV" sz="2400" dirty="0"/>
          </a:p>
        </p:txBody>
      </p:sp>
      <p:sp>
        <p:nvSpPr>
          <p:cNvPr id="7174" name="Text Box 10"/>
          <p:cNvSpPr txBox="1">
            <a:spLocks noChangeArrowheads="1"/>
          </p:cNvSpPr>
          <p:nvPr/>
        </p:nvSpPr>
        <p:spPr bwMode="auto">
          <a:xfrm>
            <a:off x="6456363" y="333376"/>
            <a:ext cx="3960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lv-LV" altLang="lv-LV"/>
          </a:p>
        </p:txBody>
      </p:sp>
    </p:spTree>
    <p:extLst>
      <p:ext uri="{BB962C8B-B14F-4D97-AF65-F5344CB8AC3E}">
        <p14:creationId xmlns:p14="http://schemas.microsoft.com/office/powerpoint/2010/main" val="2398985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12775" y="717417"/>
            <a:ext cx="8612155" cy="495564"/>
          </a:xfrm>
          <a:solidFill>
            <a:schemeClr val="bg2">
              <a:lumMod val="90000"/>
            </a:schemeClr>
          </a:solidFill>
        </p:spPr>
        <p:txBody>
          <a:bodyPr>
            <a:normAutofit/>
          </a:bodyPr>
          <a:lstStyle/>
          <a:p>
            <a:r>
              <a:rPr lang="lv-LV" sz="2400" b="1" dirty="0">
                <a:solidFill>
                  <a:srgbClr val="000000"/>
                </a:solidFill>
                <a:latin typeface="Times New Roman" panose="02020603050405020304" pitchFamily="18" charset="0"/>
                <a:ea typeface="Times New Roman" panose="02020603050405020304" pitchFamily="18" charset="0"/>
              </a:rPr>
              <a:t>Izglītības attīstības pamatnostādnes 2014.-2020.gadam</a:t>
            </a:r>
            <a:endParaRPr lang="lv-LV"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12775" y="1483567"/>
            <a:ext cx="8612155" cy="5170646"/>
          </a:xfrm>
          <a:prstGeom prst="rect">
            <a:avLst/>
          </a:prstGeom>
          <a:noFill/>
        </p:spPr>
        <p:txBody>
          <a:bodyPr wrap="square" rtlCol="0">
            <a:spAutoFit/>
          </a:bodyPr>
          <a:lstStyle/>
          <a:p>
            <a:pPr algn="just"/>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I</a:t>
            </a:r>
            <a:r>
              <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rPr>
              <a:t>zglītības </a:t>
            </a:r>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attīstības politikas </a:t>
            </a:r>
            <a:r>
              <a:rPr lang="lv-LV" sz="2400" b="1" dirty="0" err="1">
                <a:solidFill>
                  <a:schemeClr val="tx1">
                    <a:lumMod val="95000"/>
                    <a:lumOff val="5000"/>
                  </a:schemeClr>
                </a:solidFill>
                <a:latin typeface="Times New Roman" panose="02020603050405020304" pitchFamily="18" charset="0"/>
                <a:cs typeface="Times New Roman" panose="02020603050405020304" pitchFamily="18" charset="0"/>
              </a:rPr>
              <a:t>virsmērķis</a:t>
            </a:r>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 – nodrošināt kvalitatīvu un iekļaujošu izglītību personības attīstībai, cilvēku labklājībai un ilgtspējīgai valsts </a:t>
            </a:r>
            <a:r>
              <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rPr>
              <a:t>izaugsmei.</a:t>
            </a:r>
          </a:p>
          <a:p>
            <a:pPr algn="just"/>
            <a:endPar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rPr>
              <a:t>Prioritāri izvirzītie </a:t>
            </a:r>
            <a:r>
              <a:rPr lang="lv-LV" sz="2400" b="1" dirty="0" err="1">
                <a:solidFill>
                  <a:schemeClr val="tx1">
                    <a:lumMod val="95000"/>
                    <a:lumOff val="5000"/>
                  </a:schemeClr>
                </a:solidFill>
                <a:latin typeface="Times New Roman" panose="02020603050405020304" pitchFamily="18" charset="0"/>
                <a:cs typeface="Times New Roman" panose="02020603050405020304" pitchFamily="18" charset="0"/>
              </a:rPr>
              <a:t>apakšmērķi</a:t>
            </a:r>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1. Izglītības vide: paaugstināt izglītības vides kvalitāti, veicot satura pilnveidi un attīstot atbilstošu </a:t>
            </a:r>
            <a:r>
              <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rPr>
              <a:t>infrastruktūru</a:t>
            </a:r>
            <a:endParaRPr lang="lv-LV"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2. Indivīdu prasmes: veicināt </a:t>
            </a:r>
            <a:r>
              <a:rPr lang="lv-LV" sz="2400" dirty="0" err="1">
                <a:solidFill>
                  <a:schemeClr val="tx1">
                    <a:lumMod val="95000"/>
                    <a:lumOff val="5000"/>
                  </a:schemeClr>
                </a:solidFill>
                <a:latin typeface="Times New Roman" panose="02020603050405020304" pitchFamily="18" charset="0"/>
                <a:cs typeface="Times New Roman" panose="02020603050405020304" pitchFamily="18" charset="0"/>
              </a:rPr>
              <a:t>vērtībizglītībā</a:t>
            </a:r>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 balstītu indivīda profesionālo un sociālo prasmju attīstību dzīvei un konkurētspējai darba </a:t>
            </a:r>
            <a:r>
              <a:rPr lang="lv-LV" sz="2400" dirty="0" smtClean="0">
                <a:solidFill>
                  <a:schemeClr val="tx1">
                    <a:lumMod val="95000"/>
                    <a:lumOff val="5000"/>
                  </a:schemeClr>
                </a:solidFill>
                <a:latin typeface="Times New Roman" panose="02020603050405020304" pitchFamily="18" charset="0"/>
                <a:cs typeface="Times New Roman" panose="02020603050405020304" pitchFamily="18" charset="0"/>
              </a:rPr>
              <a:t>vidē</a:t>
            </a:r>
            <a:endParaRPr lang="lv-LV"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lv-LV" sz="2400" dirty="0">
                <a:solidFill>
                  <a:schemeClr val="tx1">
                    <a:lumMod val="95000"/>
                    <a:lumOff val="5000"/>
                  </a:schemeClr>
                </a:solidFill>
                <a:latin typeface="Times New Roman" panose="02020603050405020304" pitchFamily="18" charset="0"/>
                <a:cs typeface="Times New Roman" panose="02020603050405020304" pitchFamily="18" charset="0"/>
              </a:rPr>
              <a:t>3. Efektīva pārvaldība: uzlabot resursu pārvaldības efektivitāti, attīstot izglītības iestāžu institucionālo izcilību un resursu konsolidāciju.</a:t>
            </a:r>
          </a:p>
          <a:p>
            <a:endParaRPr lang="lv-LV" dirty="0"/>
          </a:p>
        </p:txBody>
      </p:sp>
    </p:spTree>
    <p:extLst>
      <p:ext uri="{BB962C8B-B14F-4D97-AF65-F5344CB8AC3E}">
        <p14:creationId xmlns:p14="http://schemas.microsoft.com/office/powerpoint/2010/main" val="236554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56792" y="708087"/>
            <a:ext cx="9414555" cy="570208"/>
          </a:xfrm>
          <a:solidFill>
            <a:schemeClr val="bg2">
              <a:lumMod val="75000"/>
            </a:schemeClr>
          </a:solidFill>
        </p:spPr>
        <p:txBody>
          <a:bodyPr>
            <a:normAutofit/>
          </a:bodyPr>
          <a:lstStyle/>
          <a:p>
            <a:pPr algn="ctr"/>
            <a:r>
              <a:rPr lang="lv-LV" sz="2800" b="1" dirty="0" smtClean="0">
                <a:latin typeface="Times New Roman" panose="02020603050405020304" pitchFamily="18" charset="0"/>
                <a:cs typeface="Times New Roman" panose="02020603050405020304" pitchFamily="18" charset="0"/>
              </a:rPr>
              <a:t>Kompetenču pieejā balstīta </a:t>
            </a:r>
            <a:r>
              <a:rPr lang="lv-LV" sz="2800" b="1" dirty="0">
                <a:latin typeface="Times New Roman" panose="02020603050405020304" pitchFamily="18" charset="0"/>
                <a:cs typeface="Times New Roman" panose="02020603050405020304" pitchFamily="18" charset="0"/>
              </a:rPr>
              <a:t>m</a:t>
            </a:r>
            <a:r>
              <a:rPr lang="lv-LV" sz="2800" b="1" dirty="0" smtClean="0">
                <a:latin typeface="Times New Roman" panose="02020603050405020304" pitchFamily="18" charset="0"/>
                <a:cs typeface="Times New Roman" panose="02020603050405020304" pitchFamily="18" charset="0"/>
              </a:rPr>
              <a:t>ācību satura ieviešana 2020.g.</a:t>
            </a:r>
            <a:endParaRPr lang="lv-LV" sz="2800" b="1" dirty="0">
              <a:latin typeface="Times New Roman" panose="02020603050405020304" pitchFamily="18" charset="0"/>
              <a:cs typeface="Times New Roman" panose="02020603050405020304" pitchFamily="18" charset="0"/>
            </a:endParaRPr>
          </a:p>
        </p:txBody>
      </p:sp>
      <p:graphicFrame>
        <p:nvGraphicFramePr>
          <p:cNvPr id="9" name="Tabula 8"/>
          <p:cNvGraphicFramePr>
            <a:graphicFrameLocks noGrp="1"/>
          </p:cNvGraphicFramePr>
          <p:nvPr/>
        </p:nvGraphicFramePr>
        <p:xfrm>
          <a:off x="1604864" y="1492898"/>
          <a:ext cx="9759821" cy="4659186"/>
        </p:xfrm>
        <a:graphic>
          <a:graphicData uri="http://schemas.openxmlformats.org/drawingml/2006/table">
            <a:tbl>
              <a:tblPr firstRow="1" firstCol="1" bandRow="1">
                <a:tableStyleId>{5C22544A-7EE6-4342-B048-85BDC9FD1C3A}</a:tableStyleId>
              </a:tblPr>
              <a:tblGrid>
                <a:gridCol w="5209835"/>
                <a:gridCol w="4549986"/>
              </a:tblGrid>
              <a:tr h="378810">
                <a:tc>
                  <a:txBody>
                    <a:bodyPr/>
                    <a:lstStyle/>
                    <a:p>
                      <a:pPr algn="ctr">
                        <a:lnSpc>
                          <a:spcPct val="107000"/>
                        </a:lnSpc>
                        <a:spcAft>
                          <a:spcPts val="0"/>
                        </a:spcAft>
                      </a:pPr>
                      <a:r>
                        <a:rPr lang="lv-LV" sz="2400" dirty="0">
                          <a:solidFill>
                            <a:schemeClr val="tx1"/>
                          </a:solidFill>
                          <a:effectLst/>
                          <a:latin typeface="Times New Roman" panose="02020603050405020304" pitchFamily="18" charset="0"/>
                          <a:cs typeface="Times New Roman" panose="02020603050405020304" pitchFamily="18" charset="0"/>
                        </a:rPr>
                        <a:t>Kompetences</a:t>
                      </a:r>
                      <a:endParaRPr lang="lv-LV"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lv-LV" sz="2400" dirty="0">
                          <a:solidFill>
                            <a:schemeClr val="tx1"/>
                          </a:solidFill>
                          <a:effectLst/>
                          <a:latin typeface="Times New Roman" panose="02020603050405020304" pitchFamily="18" charset="0"/>
                          <a:cs typeface="Times New Roman" panose="02020603050405020304" pitchFamily="18" charset="0"/>
                        </a:rPr>
                        <a:t>Jomas</a:t>
                      </a:r>
                      <a:endParaRPr lang="lv-LV"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267835">
                <a:tc>
                  <a:txBody>
                    <a:bodyPr/>
                    <a:lstStyle/>
                    <a:p>
                      <a:pPr marL="342900" lvl="0" indent="-342900">
                        <a:lnSpc>
                          <a:spcPct val="107000"/>
                        </a:lnSpc>
                        <a:spcAft>
                          <a:spcPts val="0"/>
                        </a:spcAft>
                        <a:buFont typeface="+mj-lt"/>
                        <a:buAutoNum type="arabicPeriod"/>
                      </a:pPr>
                      <a:r>
                        <a:rPr lang="lv-LV" sz="2400" b="0" dirty="0">
                          <a:solidFill>
                            <a:schemeClr val="tx1"/>
                          </a:solidFill>
                          <a:effectLst/>
                          <a:latin typeface="Times New Roman" panose="02020603050405020304" pitchFamily="18" charset="0"/>
                          <a:cs typeface="Times New Roman" panose="02020603050405020304" pitchFamily="18" charset="0"/>
                        </a:rPr>
                        <a:t>Mācīšanās  mācīties kompetence</a:t>
                      </a:r>
                    </a:p>
                    <a:p>
                      <a:pPr marL="342900" lvl="0" indent="-342900">
                        <a:lnSpc>
                          <a:spcPct val="107000"/>
                        </a:lnSpc>
                        <a:spcAft>
                          <a:spcPts val="0"/>
                        </a:spcAft>
                        <a:buFont typeface="+mj-lt"/>
                        <a:buAutoNum type="arabicPeriod"/>
                      </a:pPr>
                      <a:r>
                        <a:rPr lang="lv-LV" sz="2400" b="0" dirty="0">
                          <a:solidFill>
                            <a:schemeClr val="tx1"/>
                          </a:solidFill>
                          <a:effectLst/>
                          <a:latin typeface="Times New Roman" panose="02020603050405020304" pitchFamily="18" charset="0"/>
                          <a:cs typeface="Times New Roman" panose="02020603050405020304" pitchFamily="18" charset="0"/>
                        </a:rPr>
                        <a:t>Matemātikas dabaszinātņu un tehnoloģiju kompetence</a:t>
                      </a:r>
                    </a:p>
                    <a:p>
                      <a:pPr marL="342900" lvl="0" indent="-342900">
                        <a:lnSpc>
                          <a:spcPct val="107000"/>
                        </a:lnSpc>
                        <a:spcAft>
                          <a:spcPts val="0"/>
                        </a:spcAft>
                        <a:buFont typeface="+mj-lt"/>
                        <a:buAutoNum type="arabicPeriod"/>
                      </a:pPr>
                      <a:r>
                        <a:rPr lang="lv-LV" sz="2400" b="0" dirty="0">
                          <a:solidFill>
                            <a:schemeClr val="tx1"/>
                          </a:solidFill>
                          <a:effectLst/>
                          <a:latin typeface="Times New Roman" panose="02020603050405020304" pitchFamily="18" charset="0"/>
                          <a:cs typeface="Times New Roman" panose="02020603050405020304" pitchFamily="18" charset="0"/>
                        </a:rPr>
                        <a:t>Saziņas dažādās valodās kompetence</a:t>
                      </a:r>
                    </a:p>
                    <a:p>
                      <a:pPr marL="342900" lvl="0" indent="-342900">
                        <a:lnSpc>
                          <a:spcPct val="107000"/>
                        </a:lnSpc>
                        <a:spcAft>
                          <a:spcPts val="0"/>
                        </a:spcAft>
                        <a:buFont typeface="+mj-lt"/>
                        <a:buAutoNum type="arabicPeriod"/>
                      </a:pPr>
                      <a:r>
                        <a:rPr lang="lv-LV" sz="2400" b="0" dirty="0">
                          <a:solidFill>
                            <a:schemeClr val="tx1"/>
                          </a:solidFill>
                          <a:effectLst/>
                          <a:latin typeface="Times New Roman" panose="02020603050405020304" pitchFamily="18" charset="0"/>
                          <a:cs typeface="Times New Roman" panose="02020603050405020304" pitchFamily="18" charset="0"/>
                        </a:rPr>
                        <a:t>Sociālā un pilsoniskā </a:t>
                      </a:r>
                      <a:r>
                        <a:rPr lang="lv-LV" sz="2400" b="0" dirty="0" smtClean="0">
                          <a:solidFill>
                            <a:schemeClr val="tx1"/>
                          </a:solidFill>
                          <a:effectLst/>
                          <a:latin typeface="Times New Roman" panose="02020603050405020304" pitchFamily="18" charset="0"/>
                          <a:cs typeface="Times New Roman" panose="02020603050405020304" pitchFamily="18" charset="0"/>
                        </a:rPr>
                        <a:t>kompetence</a:t>
                      </a:r>
                      <a:endParaRPr lang="lv-LV" sz="2400" b="0" dirty="0">
                        <a:solidFill>
                          <a:schemeClr val="tx1"/>
                        </a:solidFill>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mj-lt"/>
                        <a:buAutoNum type="arabicPeriod"/>
                      </a:pPr>
                      <a:r>
                        <a:rPr lang="lv-LV" sz="2400" b="0" dirty="0" err="1">
                          <a:solidFill>
                            <a:schemeClr val="tx1"/>
                          </a:solidFill>
                          <a:effectLst/>
                          <a:latin typeface="Times New Roman" panose="02020603050405020304" pitchFamily="18" charset="0"/>
                          <a:cs typeface="Times New Roman" panose="02020603050405020304" pitchFamily="18" charset="0"/>
                        </a:rPr>
                        <a:t>Pašizziņas</a:t>
                      </a:r>
                      <a:r>
                        <a:rPr lang="lv-LV" sz="2400" b="0" dirty="0">
                          <a:solidFill>
                            <a:schemeClr val="tx1"/>
                          </a:solidFill>
                          <a:effectLst/>
                          <a:latin typeface="Times New Roman" panose="02020603050405020304" pitchFamily="18" charset="0"/>
                          <a:cs typeface="Times New Roman" panose="02020603050405020304" pitchFamily="18" charset="0"/>
                        </a:rPr>
                        <a:t>, pašiniciatīvas un uzņēmējdarbības kompetence</a:t>
                      </a:r>
                    </a:p>
                    <a:p>
                      <a:pPr marL="342900" lvl="0" indent="-342900">
                        <a:lnSpc>
                          <a:spcPct val="107000"/>
                        </a:lnSpc>
                        <a:spcAft>
                          <a:spcPts val="0"/>
                        </a:spcAft>
                        <a:buFont typeface="+mj-lt"/>
                        <a:buAutoNum type="arabicPeriod"/>
                      </a:pPr>
                      <a:r>
                        <a:rPr lang="lv-LV" sz="2400" b="0" dirty="0">
                          <a:solidFill>
                            <a:schemeClr val="tx1"/>
                          </a:solidFill>
                          <a:effectLst/>
                          <a:latin typeface="Times New Roman" panose="02020603050405020304" pitchFamily="18" charset="0"/>
                          <a:cs typeface="Times New Roman" panose="02020603050405020304" pitchFamily="18" charset="0"/>
                        </a:rPr>
                        <a:t>Digitālā kompetence</a:t>
                      </a:r>
                    </a:p>
                    <a:p>
                      <a:pPr marL="342900" lvl="0" indent="-342900">
                        <a:lnSpc>
                          <a:spcPct val="107000"/>
                        </a:lnSpc>
                        <a:spcAft>
                          <a:spcPts val="0"/>
                        </a:spcAft>
                        <a:buFont typeface="+mj-lt"/>
                        <a:buAutoNum type="arabicPeriod"/>
                      </a:pPr>
                      <a:r>
                        <a:rPr lang="lv-LV" sz="2400" b="0" dirty="0">
                          <a:solidFill>
                            <a:schemeClr val="tx1"/>
                          </a:solidFill>
                          <a:effectLst/>
                          <a:latin typeface="Times New Roman" panose="02020603050405020304" pitchFamily="18" charset="0"/>
                          <a:cs typeface="Times New Roman" panose="02020603050405020304" pitchFamily="18" charset="0"/>
                        </a:rPr>
                        <a:t>Kultūras izpratnes un izpausmes kompetence</a:t>
                      </a:r>
                      <a:endParaRPr lang="lv-LV"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42900" lvl="0" indent="-342900">
                        <a:lnSpc>
                          <a:spcPct val="107000"/>
                        </a:lnSpc>
                        <a:spcAft>
                          <a:spcPts val="0"/>
                        </a:spcAft>
                        <a:buFont typeface="+mj-lt"/>
                        <a:buAutoNum type="arabicPeriod"/>
                      </a:pPr>
                      <a:r>
                        <a:rPr lang="lv-LV" sz="2400" dirty="0">
                          <a:effectLst/>
                          <a:latin typeface="Times New Roman" panose="02020603050405020304" pitchFamily="18" charset="0"/>
                          <a:cs typeface="Times New Roman" panose="02020603050405020304" pitchFamily="18" charset="0"/>
                        </a:rPr>
                        <a:t>Valodu joma</a:t>
                      </a:r>
                    </a:p>
                    <a:p>
                      <a:pPr marL="342900" lvl="0" indent="-342900">
                        <a:lnSpc>
                          <a:spcPct val="107000"/>
                        </a:lnSpc>
                        <a:spcAft>
                          <a:spcPts val="0"/>
                        </a:spcAft>
                        <a:buFont typeface="+mj-lt"/>
                        <a:buAutoNum type="arabicPeriod"/>
                      </a:pPr>
                      <a:r>
                        <a:rPr lang="lv-LV" sz="2400" dirty="0">
                          <a:effectLst/>
                          <a:latin typeface="Times New Roman" panose="02020603050405020304" pitchFamily="18" charset="0"/>
                          <a:cs typeface="Times New Roman" panose="02020603050405020304" pitchFamily="18" charset="0"/>
                        </a:rPr>
                        <a:t>Dabaszinātņu un tehnoloģiju joma</a:t>
                      </a:r>
                    </a:p>
                    <a:p>
                      <a:pPr marL="342900" lvl="0" indent="-342900">
                        <a:lnSpc>
                          <a:spcPct val="107000"/>
                        </a:lnSpc>
                        <a:spcAft>
                          <a:spcPts val="0"/>
                        </a:spcAft>
                        <a:buFont typeface="+mj-lt"/>
                        <a:buAutoNum type="arabicPeriod"/>
                      </a:pPr>
                      <a:r>
                        <a:rPr lang="lv-LV" sz="2400" dirty="0">
                          <a:effectLst/>
                          <a:latin typeface="Times New Roman" panose="02020603050405020304" pitchFamily="18" charset="0"/>
                          <a:cs typeface="Times New Roman" panose="02020603050405020304" pitchFamily="18" charset="0"/>
                        </a:rPr>
                        <a:t>Matemātikas un datorikas joma</a:t>
                      </a:r>
                    </a:p>
                    <a:p>
                      <a:pPr marL="342900" lvl="0" indent="-342900">
                        <a:lnSpc>
                          <a:spcPct val="107000"/>
                        </a:lnSpc>
                        <a:spcAft>
                          <a:spcPts val="0"/>
                        </a:spcAft>
                        <a:buFont typeface="+mj-lt"/>
                        <a:buAutoNum type="arabicPeriod"/>
                      </a:pPr>
                      <a:r>
                        <a:rPr lang="lv-LV" sz="2400" dirty="0">
                          <a:effectLst/>
                          <a:latin typeface="Times New Roman" panose="02020603050405020304" pitchFamily="18" charset="0"/>
                          <a:cs typeface="Times New Roman" panose="02020603050405020304" pitchFamily="18" charset="0"/>
                        </a:rPr>
                        <a:t>Sociālo zinātņu joma</a:t>
                      </a:r>
                    </a:p>
                    <a:p>
                      <a:pPr marL="342900" lvl="0" indent="-342900">
                        <a:lnSpc>
                          <a:spcPct val="107000"/>
                        </a:lnSpc>
                        <a:spcAft>
                          <a:spcPts val="0"/>
                        </a:spcAft>
                        <a:buFont typeface="+mj-lt"/>
                        <a:buAutoNum type="arabicPeriod"/>
                      </a:pPr>
                      <a:r>
                        <a:rPr lang="lv-LV" sz="2400" dirty="0">
                          <a:effectLst/>
                          <a:latin typeface="Times New Roman" panose="02020603050405020304" pitchFamily="18" charset="0"/>
                          <a:cs typeface="Times New Roman" panose="02020603050405020304" pitchFamily="18" charset="0"/>
                        </a:rPr>
                        <a:t>Sporta un veselības joma</a:t>
                      </a:r>
                    </a:p>
                    <a:p>
                      <a:pPr marL="342900" lvl="0" indent="-342900">
                        <a:lnSpc>
                          <a:spcPct val="107000"/>
                        </a:lnSpc>
                        <a:spcAft>
                          <a:spcPts val="0"/>
                        </a:spcAft>
                        <a:buFont typeface="+mj-lt"/>
                        <a:buAutoNum type="arabicPeriod"/>
                      </a:pPr>
                      <a:r>
                        <a:rPr lang="lv-LV" sz="2400" dirty="0">
                          <a:effectLst/>
                          <a:latin typeface="Times New Roman" panose="02020603050405020304" pitchFamily="18" charset="0"/>
                          <a:cs typeface="Times New Roman" panose="02020603050405020304" pitchFamily="18" charset="0"/>
                        </a:rPr>
                        <a:t>Mākslas joma</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0" name="Rectangle 3"/>
          <p:cNvSpPr>
            <a:spLocks noChangeArrowheads="1"/>
          </p:cNvSpPr>
          <p:nvPr/>
        </p:nvSpPr>
        <p:spPr bwMode="auto">
          <a:xfrm>
            <a:off x="4413250" y="3089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103275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651518" y="624110"/>
            <a:ext cx="9853094" cy="775482"/>
          </a:xfrm>
          <a:solidFill>
            <a:schemeClr val="bg2">
              <a:lumMod val="90000"/>
            </a:schemeClr>
          </a:solidFill>
        </p:spPr>
        <p:txBody>
          <a:bodyPr>
            <a:normAutofit fontScale="90000"/>
          </a:bodyPr>
          <a:lstStyle/>
          <a:p>
            <a:r>
              <a:rPr lang="lv-LV" sz="27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Madonas novada pašvaldības  </a:t>
            </a:r>
            <a:r>
              <a:rPr lang="lv-LV" sz="27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izglītības iestāžu </a:t>
            </a:r>
            <a:r>
              <a:rPr lang="lv-LV" sz="27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tīklu sakārtošanas </a:t>
            </a:r>
            <a:r>
              <a:rPr lang="lv-LV" sz="27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nepieciešamība:</a:t>
            </a:r>
            <a:r>
              <a:rPr lang="lv-LV" sz="2400" dirty="0">
                <a:latin typeface="Calibri" panose="020F0502020204030204" pitchFamily="34" charset="0"/>
                <a:ea typeface="Times New Roman" panose="02020603050405020304" pitchFamily="18" charset="0"/>
                <a:cs typeface="Times New Roman" panose="02020603050405020304" pitchFamily="18" charset="0"/>
              </a:rPr>
              <a:t/>
            </a:r>
            <a:br>
              <a:rPr lang="lv-LV" sz="2400" dirty="0">
                <a:latin typeface="Calibri" panose="020F0502020204030204" pitchFamily="34" charset="0"/>
                <a:ea typeface="Times New Roman" panose="02020603050405020304" pitchFamily="18" charset="0"/>
                <a:cs typeface="Times New Roman" panose="02020603050405020304" pitchFamily="18" charset="0"/>
              </a:rPr>
            </a:br>
            <a:endParaRPr lang="lv-LV" dirty="0"/>
          </a:p>
        </p:txBody>
      </p:sp>
      <p:sp>
        <p:nvSpPr>
          <p:cNvPr id="3" name="Satura vietturis 2"/>
          <p:cNvSpPr>
            <a:spLocks noGrp="1"/>
          </p:cNvSpPr>
          <p:nvPr>
            <p:ph sz="half" idx="1"/>
          </p:nvPr>
        </p:nvSpPr>
        <p:spPr>
          <a:xfrm>
            <a:off x="923731" y="1530221"/>
            <a:ext cx="10487608" cy="4511630"/>
          </a:xfrm>
        </p:spPr>
        <p:txBody>
          <a:bodyPr>
            <a:normAutofit fontScale="25000" lnSpcReduction="20000"/>
          </a:bodyPr>
          <a:lstStyle/>
          <a:p>
            <a:pPr lvl="0" algn="just">
              <a:lnSpc>
                <a:spcPct val="115000"/>
              </a:lnSpc>
              <a:spcBef>
                <a:spcPts val="500"/>
              </a:spcBef>
              <a:buFont typeface="Wingdings" panose="05000000000000000000" pitchFamily="2" charset="2"/>
              <a:buChar char=""/>
            </a:pPr>
            <a:r>
              <a:rPr lang="lv-LV" sz="7200" dirty="0" smtClean="0">
                <a:solidFill>
                  <a:srgbClr val="000000"/>
                </a:solidFill>
                <a:latin typeface="Times New Roman" panose="02020603050405020304" pitchFamily="18" charset="0"/>
                <a:ea typeface="TTE52C9F28t00"/>
                <a:cs typeface="Times New Roman" panose="02020603050405020304" pitchFamily="18" charset="0"/>
              </a:rPr>
              <a:t>zemais </a:t>
            </a:r>
            <a:r>
              <a:rPr lang="lv-LV" sz="7200" dirty="0">
                <a:solidFill>
                  <a:srgbClr val="000000"/>
                </a:solidFill>
                <a:latin typeface="Times New Roman" panose="02020603050405020304" pitchFamily="18" charset="0"/>
                <a:ea typeface="TTE52C9F28t00"/>
                <a:cs typeface="Times New Roman" panose="02020603050405020304" pitchFamily="18" charset="0"/>
              </a:rPr>
              <a:t>(ar svārstībām) dzimstības līmenis: </a:t>
            </a:r>
            <a:r>
              <a:rPr lang="lv-LV" sz="7200" dirty="0" smtClean="0">
                <a:solidFill>
                  <a:srgbClr val="000000"/>
                </a:solidFill>
                <a:latin typeface="Times New Roman" panose="02020603050405020304" pitchFamily="18" charset="0"/>
                <a:ea typeface="TTE52C9F28t00"/>
                <a:cs typeface="Times New Roman" panose="02020603050405020304" pitchFamily="18" charset="0"/>
              </a:rPr>
              <a:t>iedzīvotāju skaita </a:t>
            </a:r>
            <a:r>
              <a:rPr lang="lv-LV" sz="7200" dirty="0">
                <a:solidFill>
                  <a:srgbClr val="000000"/>
                </a:solidFill>
                <a:latin typeface="Times New Roman" panose="02020603050405020304" pitchFamily="18" charset="0"/>
                <a:ea typeface="TTE52C9F28t00"/>
                <a:cs typeface="Times New Roman" panose="02020603050405020304" pitchFamily="18" charset="0"/>
              </a:rPr>
              <a:t>samazināšanās, iedzīvotāju novecošanās un migrācija;</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buFont typeface="Wingdings" panose="05000000000000000000" pitchFamily="2" charset="2"/>
              <a:buChar char=""/>
            </a:pPr>
            <a:r>
              <a:rPr lang="lv-LV"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nevienmērīgs izglītības iestāžu piepildījums, </a:t>
            </a:r>
            <a:r>
              <a:rPr lang="lv-LV" sz="7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neracionāla infrastruktūrā </a:t>
            </a:r>
            <a:r>
              <a:rPr lang="lv-LV"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ieguldīto investīciju </a:t>
            </a:r>
            <a:r>
              <a:rPr lang="lv-LV" sz="7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atdeve</a:t>
            </a:r>
            <a:r>
              <a:rPr lang="lv-LV"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lv-LV" sz="7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buFont typeface="Wingdings" panose="05000000000000000000" pitchFamily="2" charset="2"/>
              <a:buChar char=""/>
            </a:pPr>
            <a:r>
              <a:rPr lang="lv-LV" sz="7200" dirty="0">
                <a:solidFill>
                  <a:srgbClr val="000000"/>
                </a:solidFill>
                <a:latin typeface="Times New Roman" panose="02020603050405020304" pitchFamily="18" charset="0"/>
                <a:ea typeface="TTE52C9F28t00"/>
                <a:cs typeface="Times New Roman" panose="02020603050405020304" pitchFamily="18" charset="0"/>
              </a:rPr>
              <a:t>vidējās izglītības un pamatskolas 2.posma (7.-9.klase) izglītības programmu vienveidīgs piedāvājums, kas rada neveselīgu konkurenci izglītības iestāžu starpā un neveicina izglītojamo karjeras mērķtiecīgu attīstību;</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buFont typeface="Wingdings" panose="05000000000000000000" pitchFamily="2" charset="2"/>
              <a:buChar char=""/>
            </a:pPr>
            <a:r>
              <a:rPr lang="lv-LV" sz="7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skaitliski </a:t>
            </a:r>
            <a:r>
              <a:rPr lang="lv-LV"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nepietiekami nokomplektētas klases vidusskolas posmā, kas tieši ietekmē pilnas noslodzes iespējas </a:t>
            </a:r>
            <a:r>
              <a:rPr lang="lv-LV" sz="7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pamatpriekšmetu</a:t>
            </a:r>
            <a:r>
              <a:rPr lang="lv-LV"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skolotājiem un daudzveidīgāku izglītības programmu piedāvājumu skolēniem; </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buFont typeface="Wingdings" panose="05000000000000000000" pitchFamily="2" charset="2"/>
              <a:buChar char=""/>
            </a:pPr>
            <a:r>
              <a:rPr lang="lv-LV" sz="7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daudzās </a:t>
            </a:r>
            <a:r>
              <a:rPr lang="lv-LV"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izglītības iestādēs  procentuāli zems pamatdarbā strādājošo pedagogu īpatsvars, kas negatīvi ietekmē skolotāju pieejamību skolēnu vajadzībām un pilnvērtīgu atdevi pedagoģiskajam procesam skolā;</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buFont typeface="Wingdings" panose="05000000000000000000" pitchFamily="2" charset="2"/>
              <a:buChar char=""/>
            </a:pPr>
            <a:r>
              <a:rPr lang="lv-LV" sz="7200" dirty="0">
                <a:solidFill>
                  <a:srgbClr val="000000"/>
                </a:solidFill>
                <a:latin typeface="Times New Roman" panose="02020603050405020304" pitchFamily="18" charset="0"/>
                <a:ea typeface="TTE52C9F28t00"/>
                <a:cs typeface="Times New Roman" panose="02020603050405020304" pitchFamily="18" charset="0"/>
              </a:rPr>
              <a:t>pedagogu vidējā vecuma palielināšanās;</a:t>
            </a:r>
            <a:r>
              <a:rPr lang="lv-LV" sz="7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buFont typeface="Wingdings" panose="05000000000000000000" pitchFamily="2" charset="2"/>
              <a:buChar char=""/>
            </a:pPr>
            <a:r>
              <a:rPr lang="lv-LV" sz="7200" dirty="0" smtClean="0">
                <a:solidFill>
                  <a:srgbClr val="000000"/>
                </a:solidFill>
                <a:latin typeface="Times New Roman" panose="02020603050405020304" pitchFamily="18" charset="0"/>
                <a:ea typeface="TTE52C9F28t00"/>
                <a:cs typeface="Times New Roman" panose="02020603050405020304" pitchFamily="18" charset="0"/>
              </a:rPr>
              <a:t>izglītības </a:t>
            </a:r>
            <a:r>
              <a:rPr lang="lv-LV" sz="7200" dirty="0">
                <a:solidFill>
                  <a:srgbClr val="000000"/>
                </a:solidFill>
                <a:latin typeface="Times New Roman" panose="02020603050405020304" pitchFamily="18" charset="0"/>
                <a:ea typeface="TTE52C9F28t00"/>
                <a:cs typeface="Times New Roman" panose="02020603050405020304" pitchFamily="18" charset="0"/>
              </a:rPr>
              <a:t>iestādēs nepieciešami jauni ieguldījumi funkcionālās infrastruktūras un materiāli tehniskās bāzes attīstīšanai;</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buFont typeface="Wingdings" panose="05000000000000000000" pitchFamily="2" charset="2"/>
              <a:buChar char=""/>
            </a:pPr>
            <a:r>
              <a:rPr lang="lv-LV" sz="7200" dirty="0">
                <a:solidFill>
                  <a:srgbClr val="000000"/>
                </a:solidFill>
                <a:latin typeface="Times New Roman" panose="02020603050405020304" pitchFamily="18" charset="0"/>
                <a:ea typeface="TTE52C9F28t00"/>
                <a:cs typeface="Times New Roman" panose="02020603050405020304" pitchFamily="18" charset="0"/>
              </a:rPr>
              <a:t>nepietiekams telpu nodrošinājums mācību procesam Madonas Valsts </a:t>
            </a:r>
            <a:r>
              <a:rPr lang="lv-LV" sz="7200" dirty="0" smtClean="0">
                <a:solidFill>
                  <a:srgbClr val="000000"/>
                </a:solidFill>
                <a:latin typeface="Times New Roman" panose="02020603050405020304" pitchFamily="18" charset="0"/>
                <a:ea typeface="TTE52C9F28t00"/>
                <a:cs typeface="Times New Roman" panose="02020603050405020304" pitchFamily="18" charset="0"/>
              </a:rPr>
              <a:t>ģimnāzijā (mācību process tiek organizēts 5 ēkās);</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buFont typeface="Wingdings" panose="05000000000000000000" pitchFamily="2" charset="2"/>
              <a:buChar char=""/>
            </a:pPr>
            <a:r>
              <a:rPr lang="lv-LV" sz="7200" dirty="0">
                <a:solidFill>
                  <a:srgbClr val="000000"/>
                </a:solidFill>
                <a:latin typeface="Times New Roman" panose="02020603050405020304" pitchFamily="18" charset="0"/>
                <a:ea typeface="TTE52C9F28t00"/>
                <a:cs typeface="Times New Roman" panose="02020603050405020304" pitchFamily="18" charset="0"/>
              </a:rPr>
              <a:t>Madonas pilsētas skolās, lai nodrošinātu klašu komplektēšanu, pieaug tendence pamatizglītības posma izglītojamos piesaistīt no novada pagastiem. </a:t>
            </a:r>
            <a:endParaRPr lang="lv-LV" sz="7200" dirty="0">
              <a:latin typeface="Calibri" panose="020F0502020204030204" pitchFamily="34" charset="0"/>
              <a:ea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110237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5"/>
          <p:cNvPicPr>
            <a:picLocks noChangeAspect="1"/>
          </p:cNvPicPr>
          <p:nvPr/>
        </p:nvPicPr>
        <p:blipFill>
          <a:blip r:embed="rId2"/>
          <a:stretch>
            <a:fillRect/>
          </a:stretch>
        </p:blipFill>
        <p:spPr>
          <a:xfrm>
            <a:off x="2463281" y="1322566"/>
            <a:ext cx="7434947" cy="4471743"/>
          </a:xfrm>
          <a:prstGeom prst="rect">
            <a:avLst/>
          </a:prstGeom>
        </p:spPr>
      </p:pic>
      <p:sp>
        <p:nvSpPr>
          <p:cNvPr id="9" name="TextBox 8"/>
          <p:cNvSpPr txBox="1"/>
          <p:nvPr/>
        </p:nvSpPr>
        <p:spPr>
          <a:xfrm>
            <a:off x="1715338" y="708454"/>
            <a:ext cx="8287077" cy="400110"/>
          </a:xfrm>
          <a:prstGeom prst="rect">
            <a:avLst/>
          </a:prstGeom>
          <a:solidFill>
            <a:schemeClr val="accent5">
              <a:lumMod val="60000"/>
              <a:lumOff val="40000"/>
            </a:schemeClr>
          </a:solidFill>
        </p:spPr>
        <p:txBody>
          <a:bodyPr wrap="square" rtlCol="0">
            <a:spAutoFit/>
          </a:bodyPr>
          <a:lstStyle/>
          <a:p>
            <a:pPr algn="ctr"/>
            <a:r>
              <a:rPr lang="lv-LV" sz="2000" b="1" dirty="0" smtClean="0">
                <a:latin typeface="Times New Roman" panose="02020603050405020304" pitchFamily="18" charset="0"/>
                <a:cs typeface="Times New Roman" panose="02020603050405020304" pitchFamily="18" charset="0"/>
              </a:rPr>
              <a:t>Iedzīvotāju skaits no 1980.g.- 2016.g.</a:t>
            </a:r>
            <a:endParaRPr lang="lv-LV"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949145" y="6087762"/>
            <a:ext cx="7265773" cy="307777"/>
          </a:xfrm>
          <a:prstGeom prst="rect">
            <a:avLst/>
          </a:prstGeom>
          <a:noFill/>
        </p:spPr>
        <p:txBody>
          <a:bodyPr wrap="square" rtlCol="0">
            <a:spAutoFit/>
          </a:bodyPr>
          <a:lstStyle/>
          <a:p>
            <a:r>
              <a:rPr lang="lv-LV" sz="1400" dirty="0" smtClean="0">
                <a:latin typeface="Times New Roman" panose="02020603050405020304" pitchFamily="18" charset="0"/>
                <a:cs typeface="Times New Roman" panose="02020603050405020304" pitchFamily="18" charset="0"/>
              </a:rPr>
              <a:t>Avots: PMLP, Centrālās statistikas pārvaldes informācija </a:t>
            </a:r>
            <a:endParaRPr lang="lv-LV"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978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p:cNvSpPr>
            <a:spLocks noGrp="1"/>
          </p:cNvSpPr>
          <p:nvPr>
            <p:ph type="title"/>
          </p:nvPr>
        </p:nvSpPr>
        <p:spPr>
          <a:xfrm>
            <a:off x="2005096" y="624110"/>
            <a:ext cx="8911687" cy="775482"/>
          </a:xfrm>
          <a:solidFill>
            <a:schemeClr val="accent5">
              <a:lumMod val="60000"/>
              <a:lumOff val="40000"/>
            </a:schemeClr>
          </a:solidFill>
        </p:spPr>
        <p:txBody>
          <a:bodyPr>
            <a:normAutofit fontScale="90000"/>
          </a:bodyPr>
          <a:lstStyle/>
          <a:p>
            <a:r>
              <a:rPr lang="lv-LV" sz="2200" b="1" dirty="0" smtClean="0">
                <a:latin typeface="Times New Roman" panose="02020603050405020304" pitchFamily="18" charset="0"/>
                <a:cs typeface="Times New Roman" panose="02020603050405020304" pitchFamily="18" charset="0"/>
              </a:rPr>
              <a:t>Dzimušo </a:t>
            </a:r>
            <a:r>
              <a:rPr lang="lv-LV" sz="2200" b="1" dirty="0">
                <a:latin typeface="Times New Roman" panose="02020603050405020304" pitchFamily="18" charset="0"/>
                <a:cs typeface="Times New Roman" panose="02020603050405020304" pitchFamily="18" charset="0"/>
              </a:rPr>
              <a:t>un mirušo iedzīvotāju skaits Madonas </a:t>
            </a:r>
            <a:r>
              <a:rPr lang="lv-LV" sz="2200" b="1" dirty="0" smtClean="0">
                <a:latin typeface="Times New Roman" panose="02020603050405020304" pitchFamily="18" charset="0"/>
                <a:cs typeface="Times New Roman" panose="02020603050405020304" pitchFamily="18" charset="0"/>
              </a:rPr>
              <a:t>novadā no </a:t>
            </a:r>
            <a:r>
              <a:rPr lang="lv-LV" sz="2200" b="1" dirty="0">
                <a:latin typeface="Times New Roman" panose="02020603050405020304" pitchFamily="18" charset="0"/>
                <a:cs typeface="Times New Roman" panose="02020603050405020304" pitchFamily="18" charset="0"/>
              </a:rPr>
              <a:t>1980.g. – </a:t>
            </a:r>
            <a:r>
              <a:rPr lang="lv-LV" sz="2200" b="1" dirty="0" smtClean="0">
                <a:latin typeface="Times New Roman" panose="02020603050405020304" pitchFamily="18" charset="0"/>
                <a:cs typeface="Times New Roman" panose="02020603050405020304" pitchFamily="18" charset="0"/>
              </a:rPr>
              <a:t>2015.g</a:t>
            </a:r>
            <a:r>
              <a:rPr lang="lv-LV" b="1" dirty="0" smtClean="0">
                <a:latin typeface="Times New Roman" panose="02020603050405020304" pitchFamily="18" charset="0"/>
                <a:cs typeface="Times New Roman" panose="02020603050405020304" pitchFamily="18" charset="0"/>
              </a:rPr>
              <a:t>.</a:t>
            </a:r>
            <a:r>
              <a:rPr lang="lv-LV" sz="3600" dirty="0">
                <a:latin typeface="Times New Roman" panose="02020603050405020304" pitchFamily="18" charset="0"/>
                <a:cs typeface="Times New Roman" panose="02020603050405020304" pitchFamily="18" charset="0"/>
              </a:rPr>
              <a:t/>
            </a:r>
            <a:br>
              <a:rPr lang="lv-LV" sz="3600" dirty="0">
                <a:latin typeface="Times New Roman" panose="02020603050405020304" pitchFamily="18" charset="0"/>
                <a:cs typeface="Times New Roman" panose="02020603050405020304" pitchFamily="18" charset="0"/>
              </a:rPr>
            </a:br>
            <a:endParaRPr lang="lv-LV" sz="3600" dirty="0">
              <a:latin typeface="Times New Roman" panose="02020603050405020304" pitchFamily="18" charset="0"/>
              <a:cs typeface="Times New Roman" panose="02020603050405020304" pitchFamily="18" charset="0"/>
            </a:endParaRPr>
          </a:p>
        </p:txBody>
      </p:sp>
      <p:pic>
        <p:nvPicPr>
          <p:cNvPr id="5" name="Satura vietturis 3"/>
          <p:cNvPicPr>
            <a:picLocks noGrp="1" noChangeAspect="1"/>
          </p:cNvPicPr>
          <p:nvPr>
            <p:ph idx="1"/>
          </p:nvPr>
        </p:nvPicPr>
        <p:blipFill>
          <a:blip r:embed="rId2"/>
          <a:stretch>
            <a:fillRect/>
          </a:stretch>
        </p:blipFill>
        <p:spPr>
          <a:xfrm>
            <a:off x="2836506" y="1492704"/>
            <a:ext cx="6754920" cy="4059010"/>
          </a:xfrm>
          <a:prstGeom prst="rect">
            <a:avLst/>
          </a:prstGeom>
        </p:spPr>
      </p:pic>
      <p:sp>
        <p:nvSpPr>
          <p:cNvPr id="6" name="TextBox 5"/>
          <p:cNvSpPr txBox="1"/>
          <p:nvPr/>
        </p:nvSpPr>
        <p:spPr>
          <a:xfrm>
            <a:off x="2949145" y="6087762"/>
            <a:ext cx="7265773" cy="307777"/>
          </a:xfrm>
          <a:prstGeom prst="rect">
            <a:avLst/>
          </a:prstGeom>
          <a:noFill/>
        </p:spPr>
        <p:txBody>
          <a:bodyPr wrap="square" rtlCol="0">
            <a:spAutoFit/>
          </a:bodyPr>
          <a:lstStyle/>
          <a:p>
            <a:r>
              <a:rPr lang="lv-LV" sz="1400" dirty="0" smtClean="0">
                <a:latin typeface="Times New Roman" panose="02020603050405020304" pitchFamily="18" charset="0"/>
                <a:cs typeface="Times New Roman" panose="02020603050405020304" pitchFamily="18" charset="0"/>
              </a:rPr>
              <a:t>Avots: PMLP, Centrālās statistikas pārvaldes informācija </a:t>
            </a:r>
            <a:endParaRPr lang="lv-LV"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986414"/>
      </p:ext>
    </p:extLst>
  </p:cSld>
  <p:clrMapOvr>
    <a:masterClrMapping/>
  </p:clrMapOvr>
</p:sld>
</file>

<file path=ppt/theme/theme1.xml><?xml version="1.0" encoding="utf-8"?>
<a:theme xmlns:a="http://schemas.openxmlformats.org/drawingml/2006/main" name="Smilgas">
  <a:themeElements>
    <a:clrScheme name="Smilga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ilga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ilga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1561</TotalTime>
  <Words>1774</Words>
  <Application>Microsoft Office PowerPoint</Application>
  <PresentationFormat>Platekrāna</PresentationFormat>
  <Paragraphs>418</Paragraphs>
  <Slides>28</Slides>
  <Notes>0</Notes>
  <HiddenSlides>0</HiddenSlides>
  <MMClips>0</MMClips>
  <ScaleCrop>false</ScaleCrop>
  <HeadingPairs>
    <vt:vector size="6" baseType="variant">
      <vt:variant>
        <vt:lpstr>Lietotie fonti</vt:lpstr>
      </vt:variant>
      <vt:variant>
        <vt:i4>8</vt:i4>
      </vt:variant>
      <vt:variant>
        <vt:lpstr>Dizains</vt:lpstr>
      </vt:variant>
      <vt:variant>
        <vt:i4>1</vt:i4>
      </vt:variant>
      <vt:variant>
        <vt:lpstr>Slaidu virsraksti</vt:lpstr>
      </vt:variant>
      <vt:variant>
        <vt:i4>28</vt:i4>
      </vt:variant>
    </vt:vector>
  </HeadingPairs>
  <TitlesOfParts>
    <vt:vector size="37" baseType="lpstr">
      <vt:lpstr>Arial</vt:lpstr>
      <vt:lpstr>Calibri</vt:lpstr>
      <vt:lpstr>Century Gothic</vt:lpstr>
      <vt:lpstr>Times New Roman</vt:lpstr>
      <vt:lpstr>TTE52C9F28t00</vt:lpstr>
      <vt:lpstr>WenQuanYi Micro Hei</vt:lpstr>
      <vt:lpstr>Wingdings</vt:lpstr>
      <vt:lpstr>Wingdings 3</vt:lpstr>
      <vt:lpstr>Smilgas</vt:lpstr>
      <vt:lpstr>PowerPoint prezentācija</vt:lpstr>
      <vt:lpstr>PowerPoint prezentācija</vt:lpstr>
      <vt:lpstr>Novada attīstības plānošanas dokumentu sasaiste</vt:lpstr>
      <vt:lpstr>Madonas novada būtiskākie rādītāji </vt:lpstr>
      <vt:lpstr>Izglītības attīstības pamatnostādnes 2014.-2020.gadam</vt:lpstr>
      <vt:lpstr>Kompetenču pieejā balstīta mācību satura ieviešana 2020.g.</vt:lpstr>
      <vt:lpstr>Madonas novada pašvaldības  izglītības iestāžu tīklu sakārtošanas nepieciešamība: </vt:lpstr>
      <vt:lpstr>PowerPoint prezentācija</vt:lpstr>
      <vt:lpstr>Dzimušo un mirušo iedzīvotāju skaits Madonas novadā no 1980.g. – 2015.g. </vt:lpstr>
      <vt:lpstr>Iedzīvotāju skaita izmaiņas</vt:lpstr>
      <vt:lpstr>Izglītības izdevumu īpatsvara izmaiņas(%)pašvaldības budžetā   no 2011.g.- 2015.g. </vt:lpstr>
      <vt:lpstr>Valsts un pašvaldības atbalsts Madonas novada izglītojamiem (EUR)  no 2011.g. – 2015.g. </vt:lpstr>
      <vt:lpstr>Madonas novada pašvaldības pedagogu iedalījums pēc vecuma   uz 01.01.2016</vt:lpstr>
      <vt:lpstr>Madonas novada vispārizglītojošo skolu skolēnu skaits  no 1969.g. – 2015.g. </vt:lpstr>
      <vt:lpstr>Skolēnu skaits un klašu komplekti Madonas novada pagastu skolās   no 1999. – 2015.g. </vt:lpstr>
      <vt:lpstr>Skolēnu skaits un klašu  komplekti Madonas pilsētas skolās  no 1972.g. – 2015.g.</vt:lpstr>
      <vt:lpstr>Skolēnu kustība novada teritorijas ietvaros  Madonas pilsētas skolās no  1.-9.klasei uz 01.01.2016. </vt:lpstr>
      <vt:lpstr>Skolēnu skaita prognoze Madonas novada vispārizglītojošās   iestādēs līdz 2022/2023.m.g. </vt:lpstr>
      <vt:lpstr>Skolēnu skaita prognoze Madonas pilsētas skolās 10.-12. klase</vt:lpstr>
      <vt:lpstr>Madonas novada pagastu izglītības iestādes (1)</vt:lpstr>
      <vt:lpstr>Madonas novada pagastu izglītības iestādes (2)</vt:lpstr>
      <vt:lpstr>Madonas novada pagastu izglītības iestādes (3)</vt:lpstr>
      <vt:lpstr>Madonas pilsētas pirmsskolas izglītības iestādes </vt:lpstr>
      <vt:lpstr>Madonas pilsētas skolu reorganizācijas process </vt:lpstr>
      <vt:lpstr>Madonas pilsētas plānotais skolu kartējums </vt:lpstr>
      <vt:lpstr>ES fondu 2014.-2020.gada plānošanas periods 8.1.2.SAM "Uzlabot vispārējās izglītības iestāžu mācību vidi" </vt:lpstr>
      <vt:lpstr>Plānotais investīciju projekts</vt:lpstr>
      <vt:lpstr>PowerPoint prezentācija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Lietotajs</dc:creator>
  <cp:lastModifiedBy>Lietotajs</cp:lastModifiedBy>
  <cp:revision>65</cp:revision>
  <cp:lastPrinted>2016-03-14T09:42:32Z</cp:lastPrinted>
  <dcterms:created xsi:type="dcterms:W3CDTF">2016-02-15T06:46:41Z</dcterms:created>
  <dcterms:modified xsi:type="dcterms:W3CDTF">2016-03-18T14:18:13Z</dcterms:modified>
</cp:coreProperties>
</file>