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7" r:id="rId2"/>
    <p:sldId id="256" r:id="rId3"/>
    <p:sldId id="271" r:id="rId4"/>
    <p:sldId id="266" r:id="rId5"/>
    <p:sldId id="267" r:id="rId6"/>
    <p:sldId id="273" r:id="rId7"/>
    <p:sldId id="258" r:id="rId8"/>
    <p:sldId id="263" r:id="rId9"/>
    <p:sldId id="259" r:id="rId10"/>
    <p:sldId id="260" r:id="rId11"/>
    <p:sldId id="268" r:id="rId12"/>
    <p:sldId id="274" r:id="rId13"/>
    <p:sldId id="269" r:id="rId14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Vidējs stils 2 - izcēlum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v-LV" smtClean="0"/>
              <a:t>Rediģēt šablona apakšvirsraksta stilu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9ACC3-6F64-46C4-A2F4-8FDF8D41C378}" type="datetimeFigureOut">
              <a:rPr lang="lv-LV" smtClean="0"/>
              <a:t>13.07.2016.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963E3-0EF4-4D97-8D9C-E884111F1AD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49449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rsraksts un pa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9ACC3-6F64-46C4-A2F4-8FDF8D41C378}" type="datetimeFigureOut">
              <a:rPr lang="lv-LV" smtClean="0"/>
              <a:t>13.07.2016.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963E3-0EF4-4D97-8D9C-E884111F1AD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39459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āt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9ACC3-6F64-46C4-A2F4-8FDF8D41C378}" type="datetimeFigureOut">
              <a:rPr lang="lv-LV" smtClean="0"/>
              <a:t>13.07.2016.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963E3-0EF4-4D97-8D9C-E884111F1ADB}" type="slidenum">
              <a:rPr lang="lv-LV" smtClean="0"/>
              <a:t>‹#›</a:t>
            </a:fld>
            <a:endParaRPr lang="lv-LV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73296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zīt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9ACC3-6F64-46C4-A2F4-8FDF8D41C378}" type="datetimeFigureOut">
              <a:rPr lang="lv-LV" smtClean="0"/>
              <a:t>13.07.2016.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963E3-0EF4-4D97-8D9C-E884111F1AD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14181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ēt vizītkar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9ACC3-6F64-46C4-A2F4-8FDF8D41C378}" type="datetimeFigureOut">
              <a:rPr lang="lv-LV" smtClean="0"/>
              <a:t>13.07.2016.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963E3-0EF4-4D97-8D9C-E884111F1ADB}" type="slidenum">
              <a:rPr lang="lv-LV" smtClean="0"/>
              <a:t>‹#›</a:t>
            </a:fld>
            <a:endParaRPr lang="lv-LV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3587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iess vai apl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9ACC3-6F64-46C4-A2F4-8FDF8D41C378}" type="datetimeFigureOut">
              <a:rPr lang="lv-LV" smtClean="0"/>
              <a:t>13.07.2016.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963E3-0EF4-4D97-8D9C-E884111F1AD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140220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9ACC3-6F64-46C4-A2F4-8FDF8D41C378}" type="datetimeFigureOut">
              <a:rPr lang="lv-LV" smtClean="0"/>
              <a:t>13.07.2016.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963E3-0EF4-4D97-8D9C-E884111F1AD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52385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9ACC3-6F64-46C4-A2F4-8FDF8D41C378}" type="datetimeFigureOut">
              <a:rPr lang="lv-LV" smtClean="0"/>
              <a:t>13.07.2016.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963E3-0EF4-4D97-8D9C-E884111F1AD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15803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9ACC3-6F64-46C4-A2F4-8FDF8D41C378}" type="datetimeFigureOut">
              <a:rPr lang="lv-LV" smtClean="0"/>
              <a:t>13.07.2016.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963E3-0EF4-4D97-8D9C-E884111F1AD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64838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9ACC3-6F64-46C4-A2F4-8FDF8D41C378}" type="datetimeFigureOut">
              <a:rPr lang="lv-LV" smtClean="0"/>
              <a:t>13.07.2016.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963E3-0EF4-4D97-8D9C-E884111F1AD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49410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9ACC3-6F64-46C4-A2F4-8FDF8D41C378}" type="datetimeFigureOut">
              <a:rPr lang="lv-LV" smtClean="0"/>
              <a:t>13.07.2016.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963E3-0EF4-4D97-8D9C-E884111F1AD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36292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9ACC3-6F64-46C4-A2F4-8FDF8D41C378}" type="datetimeFigureOut">
              <a:rPr lang="lv-LV" smtClean="0"/>
              <a:t>13.07.2016.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963E3-0EF4-4D97-8D9C-E884111F1AD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13975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9ACC3-6F64-46C4-A2F4-8FDF8D41C378}" type="datetimeFigureOut">
              <a:rPr lang="lv-LV" smtClean="0"/>
              <a:t>13.07.2016.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963E3-0EF4-4D97-8D9C-E884111F1AD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16312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9ACC3-6F64-46C4-A2F4-8FDF8D41C378}" type="datetimeFigureOut">
              <a:rPr lang="lv-LV" smtClean="0"/>
              <a:t>13.07.2016.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963E3-0EF4-4D97-8D9C-E884111F1AD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43956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9ACC3-6F64-46C4-A2F4-8FDF8D41C378}" type="datetimeFigureOut">
              <a:rPr lang="lv-LV" smtClean="0"/>
              <a:t>13.07.2016.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963E3-0EF4-4D97-8D9C-E884111F1AD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69517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v-LV" smtClean="0"/>
              <a:t>Noklikšķiniet uz ikonas, lai pievienotu attēlu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9ACC3-6F64-46C4-A2F4-8FDF8D41C378}" type="datetimeFigureOut">
              <a:rPr lang="lv-LV" smtClean="0"/>
              <a:t>13.07.2016.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963E3-0EF4-4D97-8D9C-E884111F1AD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23756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9ACC3-6F64-46C4-A2F4-8FDF8D41C378}" type="datetimeFigureOut">
              <a:rPr lang="lv-LV" smtClean="0"/>
              <a:t>13.07.2016.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A7963E3-0EF4-4D97-8D9C-E884111F1AD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14759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888274" y="809896"/>
            <a:ext cx="10465526" cy="4894217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endParaRPr lang="lv-LV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lv-LV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Madonas pilsētas izglītības </a:t>
            </a:r>
          </a:p>
          <a:p>
            <a:pPr marL="0" indent="0" algn="ctr">
              <a:buNone/>
            </a:pPr>
            <a:r>
              <a:rPr lang="lv-LV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iestāžu reorganizācijas ieguvumi kvalitatīvas </a:t>
            </a:r>
          </a:p>
          <a:p>
            <a:pPr marL="0" indent="0" algn="ctr">
              <a:buNone/>
            </a:pPr>
            <a:r>
              <a:rPr lang="lv-LV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 mūsdienu prasībām atbilstošas izglītības</a:t>
            </a:r>
          </a:p>
          <a:p>
            <a:pPr marL="0" indent="0" algn="ctr">
              <a:buNone/>
            </a:pPr>
            <a:r>
              <a:rPr lang="lv-LV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nodrošināšanas </a:t>
            </a:r>
            <a:r>
              <a:rPr lang="lv-LV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kontekstā</a:t>
            </a:r>
          </a:p>
          <a:p>
            <a:pPr marL="0" indent="0" algn="ctr">
              <a:buNone/>
            </a:pPr>
            <a:endParaRPr lang="lv-LV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lv-LV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Madonas novada pašvaldības </a:t>
            </a:r>
          </a:p>
          <a:p>
            <a:pPr marL="0" indent="0" algn="r">
              <a:buNone/>
            </a:pPr>
            <a:r>
              <a:rPr lang="lv-LV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Izglītības nodaļa:</a:t>
            </a:r>
          </a:p>
          <a:p>
            <a:pPr marL="0" indent="0" algn="r">
              <a:buNone/>
            </a:pPr>
            <a:r>
              <a:rPr lang="lv-LV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Solvita Seržāne </a:t>
            </a:r>
          </a:p>
          <a:p>
            <a:pPr marL="0" indent="0" algn="r">
              <a:buNone/>
            </a:pPr>
            <a:r>
              <a:rPr lang="lv-LV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Sarmīte Jansone</a:t>
            </a:r>
            <a:endParaRPr lang="lv-LV" sz="2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lv-LV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lv-LV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13.07.2016. Madona</a:t>
            </a:r>
            <a:endParaRPr lang="lv-LV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626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6955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lv-LV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Plānotais mācību process </a:t>
            </a:r>
            <a:r>
              <a:rPr lang="lv-LV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lv-LV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adonas pilsētas vidusskolā</a:t>
            </a:r>
            <a:endParaRPr lang="lv-LV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208048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1.- 12. klases pamatmācību process – Valdemāra bulvāris 6, Madona</a:t>
            </a:r>
            <a:r>
              <a:rPr 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Font typeface="Wingdings" panose="05000000000000000000" pitchFamily="2" charset="2"/>
              <a:buChar char="Ø"/>
            </a:pPr>
            <a:endParaRPr lang="lv-LV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Specializētie kabineti </a:t>
            </a:r>
            <a:r>
              <a:rPr 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 laboratorijas – </a:t>
            </a:r>
            <a:r>
              <a:rPr 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Valdemāra bulvāris 2a, Madona.</a:t>
            </a:r>
          </a:p>
          <a:p>
            <a:endParaRPr lang="lv-LV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082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84069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lv-LV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Madonas Valsts ģimnāzijas ēku kompleksa (Skolas ielā 10) </a:t>
            </a:r>
            <a:br>
              <a:rPr lang="lv-LV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 stadiona pārbūve </a:t>
            </a:r>
            <a:endParaRPr lang="lv-LV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677334" y="1811383"/>
            <a:ext cx="8596668" cy="451104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lv-LV" u="sng" dirty="0" smtClean="0">
                <a:latin typeface="Times New Roman" panose="02020603050405020304" pitchFamily="18" charset="0"/>
              </a:rPr>
              <a:t>Plānotās aktivitātes:</a:t>
            </a:r>
          </a:p>
          <a:p>
            <a:pPr marL="0" indent="0">
              <a:buNone/>
            </a:pPr>
            <a:r>
              <a:rPr lang="lv-LV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1.kārta</a:t>
            </a:r>
            <a:r>
              <a:rPr lang="lv-LV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paredzēta </a:t>
            </a: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stadiona un esošo sporta laukumu pārbūve un teritorijas labiekārtošana </a:t>
            </a:r>
          </a:p>
          <a:p>
            <a:pPr marL="0" indent="0">
              <a:buNone/>
            </a:pPr>
            <a:r>
              <a:rPr lang="lv-LV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lv-LV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</a:t>
            </a:r>
            <a:r>
              <a:rPr lang="lv-LV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ārta -</a:t>
            </a:r>
            <a:r>
              <a:rPr lang="lv-LV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paredzēta sporta zāles korpusa atjaunošana</a:t>
            </a:r>
          </a:p>
          <a:p>
            <a:pPr marL="0" indent="0">
              <a:buNone/>
            </a:pPr>
            <a:r>
              <a:rPr lang="lv-LV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lv-LV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</a:t>
            </a:r>
            <a:r>
              <a:rPr lang="lv-LV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ārta -</a:t>
            </a:r>
            <a:r>
              <a:rPr lang="lv-LV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paredzēta savienojošā korpusa </a:t>
            </a:r>
            <a:r>
              <a:rPr lang="lv-LV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pārbūve</a:t>
            </a:r>
            <a:endParaRPr lang="lv-LV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v-LV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lv-LV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kārta - </a:t>
            </a:r>
            <a:r>
              <a:rPr lang="lv-LV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paredzēta </a:t>
            </a: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skolas mācību korpusa </a:t>
            </a:r>
            <a:r>
              <a:rPr lang="lv-LV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atjaunošana (pagrabstāvā, 1., 2., 3. un jumta stāvā)</a:t>
            </a:r>
            <a:endParaRPr lang="lv-LV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lv-LV" sz="2000" dirty="0">
              <a:latin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lv-LV" dirty="0" smtClean="0">
              <a:latin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lv-LV" dirty="0" smtClean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lv-LV" dirty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487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00891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lv-LV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Finansējums</a:t>
            </a:r>
            <a:endParaRPr lang="lv-LV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677334" y="1811383"/>
            <a:ext cx="8596668" cy="4511040"/>
          </a:xfrm>
        </p:spPr>
        <p:txBody>
          <a:bodyPr>
            <a:normAutofit/>
          </a:bodyPr>
          <a:lstStyle/>
          <a:p>
            <a:pPr marL="0" indent="0" fontAlgn="t">
              <a:buNone/>
            </a:pPr>
            <a:endParaRPr lang="lv-LV" sz="2000" dirty="0"/>
          </a:p>
          <a:p>
            <a:pPr>
              <a:buFontTx/>
              <a:buChar char="-"/>
            </a:pPr>
            <a:endParaRPr lang="lv-LV" sz="2000" dirty="0">
              <a:latin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lv-LV" dirty="0" smtClean="0">
              <a:latin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lv-LV" dirty="0" smtClean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lv-LV" dirty="0" smtClean="0">
              <a:latin typeface="Times New Roman" panose="02020603050405020304" pitchFamily="18" charset="0"/>
            </a:endParaRPr>
          </a:p>
        </p:txBody>
      </p:sp>
      <p:graphicFrame>
        <p:nvGraphicFramePr>
          <p:cNvPr id="4" name="Tabu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5191218"/>
              </p:ext>
            </p:extLst>
          </p:nvPr>
        </p:nvGraphicFramePr>
        <p:xfrm>
          <a:off x="949234" y="1811384"/>
          <a:ext cx="8499565" cy="4677883"/>
        </p:xfrm>
        <a:graphic>
          <a:graphicData uri="http://schemas.openxmlformats.org/drawingml/2006/table">
            <a:tbl>
              <a:tblPr firstRow="1" firstCol="1" bandRow="1"/>
              <a:tblGrid>
                <a:gridCol w="2993637"/>
                <a:gridCol w="5505928"/>
              </a:tblGrid>
              <a:tr h="4049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lv-LV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Izglītības iestādes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lv-LV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Finansējums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92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lv-LV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Madonas Valsts ģimnāzijas pāriešana uz Madonas 2.vsk. ēku, infrastruktūras rekonstrukcija un materiāltehniskās bāzes pilnveide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lv-LV" sz="1800" dirty="0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Saskaņā ar 24.05.2016. Ministru kabineta noteikumiem Nr. 323 </a:t>
                      </a:r>
                      <a:r>
                        <a:rPr lang="lv-LV" sz="1800" dirty="0" smtClean="0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Darbības </a:t>
                      </a:r>
                      <a:r>
                        <a:rPr lang="lv-LV" sz="1800" dirty="0">
                          <a:solidFill>
                            <a:srgbClr val="41414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programmas "Izaugsme un nodarbinātība" 8.1.2. specifiskā atbalsta mērķa "Uzlabot vispārējās izglītības iestāžu mācību vidi" īstenošanas noteikumiem: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lv-LV" sz="1800" b="1" kern="100" dirty="0">
                          <a:effectLst/>
                          <a:latin typeface="Times New Roman" panose="02020603050405020304" pitchFamily="18" charset="0"/>
                          <a:ea typeface="WenQuanYi Micro Hei"/>
                          <a:cs typeface="Times New Roman" panose="02020603050405020304" pitchFamily="18" charset="0"/>
                        </a:rPr>
                        <a:t>85% ERAF – EUR 3 629 094,-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lv-LV" sz="1800" b="1" kern="100" dirty="0">
                          <a:effectLst/>
                          <a:latin typeface="Times New Roman" panose="02020603050405020304" pitchFamily="18" charset="0"/>
                          <a:ea typeface="WenQuanYi Micro Hei"/>
                          <a:cs typeface="Times New Roman" panose="02020603050405020304" pitchFamily="18" charset="0"/>
                        </a:rPr>
                        <a:t>15% nac.pub. – EUR 544364,- </a:t>
                      </a:r>
                      <a:r>
                        <a:rPr lang="lv-LV" sz="1800" kern="100" dirty="0">
                          <a:effectLst/>
                          <a:latin typeface="Times New Roman" panose="02020603050405020304" pitchFamily="18" charset="0"/>
                          <a:ea typeface="WenQuanYi Micro Hei"/>
                          <a:cs typeface="Times New Roman" panose="02020603050405020304" pitchFamily="18" charset="0"/>
                        </a:rPr>
                        <a:t>līdzfinansējums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lv-LV" sz="1800" kern="100" dirty="0">
                          <a:effectLst/>
                          <a:latin typeface="Times New Roman" panose="02020603050405020304" pitchFamily="18" charset="0"/>
                          <a:ea typeface="WenQuanYi Micro Hei"/>
                          <a:cs typeface="Times New Roman" panose="02020603050405020304" pitchFamily="18" charset="0"/>
                        </a:rPr>
                        <a:t> 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07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lv-LV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Madonas pilsētas vidusskolas (apvienotas 1. un 2.vsk.) infrastruktūras rekonstrukcija un materiāltehniskās bāzes pilnveide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</a:tr>
              <a:tr h="4829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lv-LV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Mārcienas sākumskola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4946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84069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lv-LV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lāno</a:t>
            </a:r>
            <a:r>
              <a:rPr lang="lv-LV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tā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reorganizācijas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proces</a:t>
            </a:r>
            <a:r>
              <a:rPr lang="lv-LV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termiņ</a:t>
            </a:r>
            <a:r>
              <a:rPr lang="lv-LV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lv-LV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677334" y="1811383"/>
            <a:ext cx="8596668" cy="451104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lv-LV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r>
              <a:rPr lang="lv-LV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./2017.m.g</a:t>
            </a: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visu esošo Madonas pilsētas skolu darbība bez izmaiņām, paralēli uzsākot darbu pie ERAF finansējuma </a:t>
            </a:r>
            <a:r>
              <a:rPr lang="lv-LV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apguves </a:t>
            </a:r>
            <a:endParaRPr lang="lv-LV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lv-LV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2017./2018.m.g. </a:t>
            </a: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izveidota administratīvi vienota Madonas pilsētas vidusskola (apvienojot Madonas pilsētas 1.vidusskolu un Madonas pilsētas 2.vidusskolu), mācību process tiks organizēts līdzšinējās pilsētas skolu ēkās, kā arī turpināsies darbs pie ERAF finansējuma </a:t>
            </a:r>
            <a:r>
              <a:rPr lang="lv-LV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apguves</a:t>
            </a:r>
            <a:endParaRPr lang="lv-LV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lv-LV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2018./2019.m.g. </a:t>
            </a: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notikušas izmaiņas Madonas pilsētas skolu kartējumā: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Madonas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pilsētas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vidusskolas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atrodas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Valdemāra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bulvārī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un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Valdemāra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bulvārī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2a,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(ja nepieciešams)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Skolas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ielā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ēkā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savukārt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Madonas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Valsts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ģimnāzija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izvietota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ēkā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Skolas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ielā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lv-LV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endParaRPr lang="lv-LV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lv-LV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Paldies par uzmanību!</a:t>
            </a:r>
          </a:p>
          <a:p>
            <a:pPr marL="0" lvl="0" indent="0" algn="ctr">
              <a:buNone/>
            </a:pPr>
            <a:endParaRPr lang="lv-LV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lv-LV" i="1" dirty="0" smtClean="0">
              <a:latin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lv-LV" dirty="0">
              <a:latin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lv-LV" dirty="0" smtClean="0">
              <a:latin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lv-LV" dirty="0" smtClean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lv-LV" dirty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795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ctrTitle"/>
          </p:nvPr>
        </p:nvSpPr>
        <p:spPr>
          <a:xfrm>
            <a:off x="1083854" y="564289"/>
            <a:ext cx="9144000" cy="889317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lv-LV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Ieguvumi, apvienojot vidusskolas Madonas pilsētā (1)</a:t>
            </a:r>
            <a:endParaRPr lang="lv-LV" sz="3200" dirty="0"/>
          </a:p>
        </p:txBody>
      </p:sp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1375954" y="1724297"/>
            <a:ext cx="9144000" cy="4284617"/>
          </a:xfrm>
        </p:spPr>
        <p:txBody>
          <a:bodyPr>
            <a:noAutofit/>
          </a:bodyPr>
          <a:lstStyle/>
          <a:p>
            <a:pPr algn="just"/>
            <a:r>
              <a:rPr lang="lv-LV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Izglītības saturs (izglītības  </a:t>
            </a:r>
            <a:r>
              <a:rPr lang="lv-LV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programmas</a:t>
            </a:r>
            <a:r>
              <a:rPr lang="lv-LV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just"/>
            <a:r>
              <a:rPr lang="lv-LV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lv-LV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2015./2016.m.g.  - Madonas pils. 1.vsk.-5 </a:t>
            </a:r>
            <a:r>
              <a:rPr lang="lv-LV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</a:t>
            </a:r>
            <a:r>
              <a:rPr lang="lv-LV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.; Madonas </a:t>
            </a:r>
            <a:r>
              <a:rPr lang="lv-LV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pils. </a:t>
            </a:r>
            <a:r>
              <a:rPr lang="lv-LV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2.vsk.-3 </a:t>
            </a:r>
            <a:r>
              <a:rPr lang="lv-LV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</a:t>
            </a:r>
            <a:r>
              <a:rPr lang="lv-LV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lv-LV" sz="20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Aktuālu izglītības programmu izstrāde un </a:t>
            </a:r>
            <a:r>
              <a:rPr lang="lv-LV" sz="20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piedāvājums</a:t>
            </a:r>
            <a:r>
              <a:rPr lang="lv-LV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īpaši </a:t>
            </a:r>
            <a:r>
              <a:rPr lang="lv-LV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vidējās izglītības posmā, t.sk. matemātikas, </a:t>
            </a:r>
            <a:r>
              <a:rPr lang="lv-LV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dabaszinību</a:t>
            </a:r>
            <a:r>
              <a:rPr lang="lv-LV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 tehnikas virziena programma, kas pašlaik netiek īstenota nevienā no reorganizācijas procesā iesaistītajām </a:t>
            </a:r>
            <a:r>
              <a:rPr lang="lv-LV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vidusskolām.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lv-LV" sz="20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izglītojamajiem </a:t>
            </a:r>
            <a:r>
              <a:rPr lang="lv-LV" sz="20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 speciālajām </a:t>
            </a:r>
            <a:r>
              <a:rPr lang="lv-LV" sz="20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vajadzībām </a:t>
            </a:r>
            <a:r>
              <a:rPr lang="lv-LV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nodrošināta speciālās </a:t>
            </a:r>
            <a:r>
              <a:rPr lang="lv-LV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izglītības </a:t>
            </a:r>
            <a:r>
              <a:rPr lang="lv-LV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programma/ -</a:t>
            </a:r>
            <a:r>
              <a:rPr lang="lv-LV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lv-LV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kuru </a:t>
            </a:r>
            <a:r>
              <a:rPr lang="lv-LV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pašlaik  Madonas pilsētas 2. vidusskolā </a:t>
            </a:r>
            <a:r>
              <a:rPr lang="lv-LV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nav. </a:t>
            </a:r>
          </a:p>
          <a:p>
            <a:pPr algn="just"/>
            <a:r>
              <a:rPr lang="lv-LV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Interešu izglītības programmas </a:t>
            </a:r>
            <a:r>
              <a:rPr lang="lv-LV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lv-LV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2015./2016.m.g.  - Madonas pils. 1.vsk</a:t>
            </a:r>
            <a:r>
              <a:rPr lang="lv-LV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.-13 </a:t>
            </a:r>
            <a:r>
              <a:rPr lang="lv-LV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</a:t>
            </a:r>
            <a:r>
              <a:rPr lang="lv-LV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.; Madonas pils. 2.vsk</a:t>
            </a:r>
            <a:r>
              <a:rPr lang="lv-LV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.-7 </a:t>
            </a:r>
            <a:r>
              <a:rPr lang="lv-LV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</a:t>
            </a:r>
            <a:r>
              <a:rPr lang="lv-LV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lv-LV" sz="20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kvalitātes paaugstināšana, daudzveidīgāks </a:t>
            </a:r>
            <a:r>
              <a:rPr lang="lv-LV" sz="20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piedāvājums </a:t>
            </a:r>
            <a:r>
              <a:rPr lang="lv-LV" sz="20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atbilstoši pieprasījumam</a:t>
            </a:r>
            <a:endParaRPr lang="lv-LV" sz="2000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lv-LV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lv-LV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44482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677334" y="1638301"/>
            <a:ext cx="9736666" cy="4403062"/>
          </a:xfrm>
        </p:spPr>
        <p:txBody>
          <a:bodyPr/>
          <a:lstStyle/>
          <a:p>
            <a:pPr marL="0" indent="0">
              <a:buNone/>
            </a:pPr>
            <a:r>
              <a:rPr lang="lv-LV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lv-LV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Mācību darbs </a:t>
            </a:r>
          </a:p>
          <a:p>
            <a:pPr marL="0" indent="0">
              <a:buNone/>
            </a:pPr>
            <a:r>
              <a:rPr lang="lv-LV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Skolēnu sasniegumi valsts </a:t>
            </a:r>
            <a:r>
              <a:rPr lang="lv-LV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pārbaudes darbos </a:t>
            </a:r>
            <a:endParaRPr lang="lv-LV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lv-LV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2015./2016.m.g. CE vidējais iestādes </a:t>
            </a:r>
            <a:r>
              <a:rPr lang="lv-LV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kopprocents-</a:t>
            </a:r>
            <a:r>
              <a:rPr lang="lv-LV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MVĢ-68,1.%.1.vsk.-59,7%; 2.vsk.-46,7%</a:t>
            </a:r>
          </a:p>
          <a:p>
            <a:pPr marL="0" indent="0">
              <a:buNone/>
            </a:pPr>
            <a:r>
              <a:rPr lang="lv-LV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 </a:t>
            </a:r>
            <a:r>
              <a:rPr lang="lv-LV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cēloņsakarību analīzi balstīta skolēnu </a:t>
            </a:r>
            <a:r>
              <a:rPr lang="lv-LV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sasniegumu valsts pārbaudes darbos  kvalitātes paaugstināšana,</a:t>
            </a:r>
            <a:r>
              <a:rPr lang="lv-LV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īpaši matemātikā un vēsturē 9.kl., kā arī 12.kl. CE matemātikā, svešvalodās un latviešu valodā, kur rezultāti nav stabili vai ir zemāki par valstī vidējiem </a:t>
            </a:r>
            <a:r>
              <a:rPr lang="lv-LV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rādītājiem;</a:t>
            </a:r>
          </a:p>
          <a:p>
            <a:pPr marL="0" indent="0">
              <a:buNone/>
            </a:pPr>
            <a:r>
              <a:rPr lang="lv-LV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skolēnu motivēšana </a:t>
            </a:r>
            <a:r>
              <a:rPr lang="lv-LV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valsts pārbaudes darbu kārtošanai </a:t>
            </a:r>
            <a:r>
              <a:rPr lang="lv-LV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dabaszinību</a:t>
            </a:r>
            <a:r>
              <a:rPr lang="lv-LV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cikla mācību priekšmetos.</a:t>
            </a:r>
            <a:r>
              <a:rPr lang="lv-LV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lv-LV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Darbs </a:t>
            </a:r>
            <a:r>
              <a:rPr lang="lv-LV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 talantīgajiem skolēniem </a:t>
            </a:r>
            <a:endParaRPr lang="lv-LV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lv-LV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labās </a:t>
            </a:r>
            <a:r>
              <a:rPr lang="lv-LV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pieredzes izvērtējums un pārņemšana </a:t>
            </a:r>
            <a:r>
              <a:rPr lang="lv-LV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talantīgo skolēnu </a:t>
            </a:r>
            <a:r>
              <a:rPr lang="lv-LV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motivēšanā</a:t>
            </a:r>
            <a:r>
              <a:rPr lang="lv-LV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lv-LV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pedagogu  profesionālā pilnveide </a:t>
            </a:r>
            <a:r>
              <a:rPr lang="lv-LV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individuālā/grupu darba organizēšanā.</a:t>
            </a:r>
          </a:p>
          <a:p>
            <a:endParaRPr lang="lv-LV" dirty="0"/>
          </a:p>
        </p:txBody>
      </p:sp>
      <p:sp>
        <p:nvSpPr>
          <p:cNvPr id="4" name="Virsraksts 1"/>
          <p:cNvSpPr>
            <a:spLocks noGrp="1"/>
          </p:cNvSpPr>
          <p:nvPr>
            <p:ph type="title"/>
          </p:nvPr>
        </p:nvSpPr>
        <p:spPr>
          <a:xfrm>
            <a:off x="1066800" y="635000"/>
            <a:ext cx="9355666" cy="80010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lv-LV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Ieguvumi, apvienojot vidusskolas Madonas pilsētā (2) </a:t>
            </a:r>
            <a:endParaRPr lang="lv-LV" sz="3200" dirty="0"/>
          </a:p>
        </p:txBody>
      </p:sp>
    </p:spTree>
    <p:extLst>
      <p:ext uri="{BB962C8B-B14F-4D97-AF65-F5344CB8AC3E}">
        <p14:creationId xmlns:p14="http://schemas.microsoft.com/office/powerpoint/2010/main" val="2527739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ctrTitle"/>
          </p:nvPr>
        </p:nvSpPr>
        <p:spPr>
          <a:xfrm>
            <a:off x="977900" y="538889"/>
            <a:ext cx="8940800" cy="889317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lv-LV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Ieguvumi, apvienojot vidusskolas Madonas pilsētā (3) </a:t>
            </a:r>
            <a:endParaRPr lang="lv-LV" sz="3200" dirty="0"/>
          </a:p>
        </p:txBody>
      </p:sp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889000" y="1825490"/>
            <a:ext cx="9525000" cy="408763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lv-LV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lv-LV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Darbība </a:t>
            </a:r>
            <a:r>
              <a:rPr lang="lv-LV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sasniegumi skolas ārpusstundu </a:t>
            </a:r>
            <a:r>
              <a:rPr lang="lv-LV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darbā</a:t>
            </a:r>
          </a:p>
          <a:p>
            <a:pPr algn="l"/>
            <a:r>
              <a:rPr lang="lv-LV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Skolas ārpusstundu darbs/ sadarbība ar BJC; BJSS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lv-LV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abu </a:t>
            </a:r>
            <a:r>
              <a:rPr lang="lv-LV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pilsētas vidusskolu galvenie </a:t>
            </a:r>
            <a:r>
              <a:rPr lang="lv-LV" sz="20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darbības virzieni un tradīcijas ir līdzīgi.</a:t>
            </a:r>
            <a:r>
              <a:rPr lang="lv-LV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Reorganizētajā vidusskolā </a:t>
            </a:r>
            <a:r>
              <a:rPr lang="lv-LV" sz="20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tās varētu organiski saplūst</a:t>
            </a:r>
            <a:r>
              <a:rPr lang="lv-LV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kā arī savstarpēji bagātināties, veicinot izglītojamo aktivitāti, sadarbības un komandas darba </a:t>
            </a:r>
            <a:r>
              <a:rPr lang="lv-LV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prasmes;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lv-LV" sz="20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Pedagogu </a:t>
            </a:r>
            <a:r>
              <a:rPr lang="lv-LV" sz="20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skolēnu motivācijas veicināšana dalībai ārpusstundu aktivitātēs, popularizējot savu skolu, novadu, valsti</a:t>
            </a:r>
            <a:r>
              <a:rPr lang="lv-LV" sz="20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lv-LV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Atbalsts izglītojamajiem (atbalsta </a:t>
            </a:r>
            <a:r>
              <a:rPr lang="lv-LV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personāls</a:t>
            </a:r>
            <a:r>
              <a:rPr lang="lv-LV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l"/>
            <a:r>
              <a:rPr lang="lv-LV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2015./2016.m.g.atbalsta personāls- Madonas pils.1.vsk-6,2 likmes, Madonas pils.2.vsk.-1,5 likmes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lv-LV" sz="20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racionāls</a:t>
            </a:r>
            <a:r>
              <a:rPr lang="lv-LV" sz="20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uz izglītojamo vajadzībām orientēts finansējuma </a:t>
            </a:r>
            <a:r>
              <a:rPr lang="lv-LV" sz="20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izlietojums</a:t>
            </a:r>
            <a:r>
              <a:rPr lang="lv-LV" sz="20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nodrošinot vienādas iespējas izglītojamajiem saņemt nepieciešamos  atbalsta pakalpojumus mācību darba </a:t>
            </a:r>
            <a:r>
              <a:rPr lang="lv-LV" sz="20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diferenciācijai (t.sk. individuālie </a:t>
            </a:r>
            <a:r>
              <a:rPr lang="lv-LV" sz="2000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izgl.plāna</a:t>
            </a:r>
            <a:r>
              <a:rPr lang="lv-LV" sz="20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2000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īstenoš</a:t>
            </a:r>
            <a:r>
              <a:rPr lang="lv-LV" sz="20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.), </a:t>
            </a:r>
            <a:r>
              <a:rPr lang="lv-LV" sz="20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uzvedības problēmu profilaksei.</a:t>
            </a:r>
            <a:endParaRPr lang="lv-LV" sz="2000" b="1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935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ctrTitle"/>
          </p:nvPr>
        </p:nvSpPr>
        <p:spPr>
          <a:xfrm>
            <a:off x="838200" y="177800"/>
            <a:ext cx="9309100" cy="983706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lv-LV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Ieguvumi, apvienojot vidusskolas Madonas pilsētā (4) </a:t>
            </a:r>
            <a:endParaRPr lang="lv-LV" sz="3200" dirty="0"/>
          </a:p>
        </p:txBody>
      </p:sp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838200" y="1308100"/>
            <a:ext cx="9681754" cy="4800599"/>
          </a:xfrm>
        </p:spPr>
        <p:txBody>
          <a:bodyPr>
            <a:noAutofit/>
          </a:bodyPr>
          <a:lstStyle/>
          <a:p>
            <a:pPr algn="l"/>
            <a:r>
              <a:rPr lang="lv-LV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Pedagoģiskā </a:t>
            </a:r>
            <a:r>
              <a:rPr lang="lv-LV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personāla nodrošinājums un </a:t>
            </a:r>
            <a:r>
              <a:rPr lang="lv-LV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vadība –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lv-LV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reorganizētā </a:t>
            </a:r>
            <a:r>
              <a:rPr lang="lv-LV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vidusskola tiks </a:t>
            </a:r>
            <a:r>
              <a:rPr lang="lv-LV" sz="20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nodrošināta ar pedagogu personālu, ievērojot vienādas attieksmes </a:t>
            </a:r>
            <a:r>
              <a:rPr lang="lv-LV" sz="20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principu;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lv-LV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perspektīvā </a:t>
            </a:r>
            <a:r>
              <a:rPr lang="lv-LV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risināms jautājums par </a:t>
            </a:r>
            <a:r>
              <a:rPr lang="lv-LV" sz="20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dabas zinātņu cikla mācību priekšmetu skolotāju piesaisti</a:t>
            </a:r>
            <a:r>
              <a:rPr lang="lv-LV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jo daļa šīs jomas pedagogu ir pensijas vai </a:t>
            </a:r>
            <a:r>
              <a:rPr lang="lv-LV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pirmspensionēšanās</a:t>
            </a:r>
            <a:r>
              <a:rPr lang="lv-LV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vecumā;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lv-LV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lv-LV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ersonāla </a:t>
            </a:r>
            <a:r>
              <a:rPr lang="lv-LV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vadībā akcentējama </a:t>
            </a:r>
            <a:r>
              <a:rPr lang="lv-LV" sz="20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darba kvalitātes pilnveide, kā arī   motivējošs un caurspīdīgs pedagogu darba kvalitātes novērtējums  sasaitē  ar pedagogu darba samaksu</a:t>
            </a:r>
            <a:r>
              <a:rPr lang="lv-LV" sz="20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lv-LV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Pedagogu </a:t>
            </a:r>
            <a:r>
              <a:rPr lang="lv-LV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metodiskā </a:t>
            </a:r>
            <a:r>
              <a:rPr lang="lv-LV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darbība </a:t>
            </a:r>
          </a:p>
          <a:p>
            <a:pPr algn="l"/>
            <a:r>
              <a:rPr lang="lv-LV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 vadība- Madonas pilsētas 1.vsk.- 6 , Madonas pils. 2.vsk.-1</a:t>
            </a:r>
            <a:endParaRPr lang="lv-LV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lv-LV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metodiskajā </a:t>
            </a:r>
            <a:r>
              <a:rPr lang="lv-LV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darbā būtiska ir sadarbības veicināšana un komandas darbs reorganizētās izglītības iestādes  </a:t>
            </a:r>
            <a:r>
              <a:rPr lang="lv-LV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ietvaros -  </a:t>
            </a:r>
            <a:r>
              <a:rPr lang="lv-LV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metodisko komisiju, darba grupu līmenī, pārņemot abu skolu pedagogu iestrādnes, idejas, attīstot arī  jaunas darba formas izglītības kvalitātes paaugstināšanā. </a:t>
            </a:r>
            <a:endParaRPr lang="lv-LV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042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ctrTitle"/>
          </p:nvPr>
        </p:nvSpPr>
        <p:spPr>
          <a:xfrm>
            <a:off x="838200" y="177800"/>
            <a:ext cx="9309100" cy="983706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lv-LV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Ieguvumi, apvienojot vidusskolas Madonas pilsētā (5) </a:t>
            </a:r>
            <a:endParaRPr lang="lv-LV" sz="3200" dirty="0"/>
          </a:p>
        </p:txBody>
      </p:sp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838200" y="1308100"/>
            <a:ext cx="9681754" cy="4800599"/>
          </a:xfrm>
        </p:spPr>
        <p:txBody>
          <a:bodyPr>
            <a:noAutofit/>
          </a:bodyPr>
          <a:lstStyle/>
          <a:p>
            <a:pPr algn="l"/>
            <a:r>
              <a:rPr lang="lv-LV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Infrastruktūras un mācību vides modernizācija – </a:t>
            </a:r>
            <a:r>
              <a:rPr lang="lv-LV" sz="2000" kern="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modernas </a:t>
            </a:r>
            <a:r>
              <a:rPr lang="lv-LV" sz="2000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ergonomiskas mācību vides izveide, t.sk. </a:t>
            </a:r>
            <a:r>
              <a:rPr lang="lv-LV" sz="2000" kern="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rekonstrukcija; </a:t>
            </a:r>
            <a:r>
              <a:rPr lang="lv-LV" sz="2000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IKT risinājumu ieviešana un aprīkojuma iegāde, jauna dabaszinātņu </a:t>
            </a:r>
            <a:r>
              <a:rPr lang="lv-LV" sz="2000" kern="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kabinetu </a:t>
            </a:r>
            <a:r>
              <a:rPr lang="lv-LV" sz="2000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7.-9.kl.izveidošana un aprīkošana;  sporta infrastruktūras modernizācija; ieguldījumi reģionālā metodiskā centra funkciju </a:t>
            </a:r>
            <a:r>
              <a:rPr lang="lv-LV" sz="2000" kern="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attīstībā.</a:t>
            </a:r>
            <a:endParaRPr lang="lv-LV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Wingdings" panose="05000000000000000000" pitchFamily="2" charset="2"/>
              <a:buChar char="Ø"/>
            </a:pPr>
            <a:r>
              <a:rPr lang="lv-LV" sz="20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Paveiktais:</a:t>
            </a:r>
            <a:r>
              <a:rPr lang="lv-LV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Veikta </a:t>
            </a:r>
            <a:r>
              <a:rPr lang="lv-LV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ēku apskate; notikušas darbības programmas “Izaugsme un nodarbinātība” 8.1.2. specifiskā atbalsta mērķa “Uzlabot vispārējās izglītības iestāžu mācību vidi” </a:t>
            </a:r>
            <a:r>
              <a:rPr lang="lv-LV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lv-LV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ieviešanas sanāksmes; apkopots nepieciešamais inventārs mācību procesam, veikts plānojums mācību klašu aprīkojumam; izsludināts iepirkums projektēšanas uzdevumam tehniskā projekta «Madonas pilsētas vidusskolas ēku kompleksa un stadiona pārbūve» </a:t>
            </a:r>
            <a:r>
              <a:rPr lang="lv-LV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«Madonas </a:t>
            </a:r>
            <a:r>
              <a:rPr lang="lv-LV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Valsts ģimnāzijas ēku kompleksa un stadiona pārbūve</a:t>
            </a:r>
            <a:r>
              <a:rPr lang="lv-LV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lv-LV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izstrādei </a:t>
            </a:r>
            <a:r>
              <a:rPr lang="lv-LV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ar dokumentiem var iepazīties mājaslapā: http</a:t>
            </a:r>
            <a:r>
              <a:rPr lang="lv-LV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://www.madona.lv/lat/?ct=iepirkumiunbuvdarbi&amp;fu=read&amp;id=303</a:t>
            </a:r>
            <a:endParaRPr lang="lv-LV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lv-LV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Meklēti risinājumi satiksmes drošības uzlabošanai pie Madonas pilsētas vidusskolas</a:t>
            </a:r>
            <a:endParaRPr lang="lv-LV" sz="2400" i="1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lv-LV" sz="2000" dirty="0"/>
          </a:p>
        </p:txBody>
      </p:sp>
    </p:spTree>
    <p:extLst>
      <p:ext uri="{BB962C8B-B14F-4D97-AF65-F5344CB8AC3E}">
        <p14:creationId xmlns:p14="http://schemas.microsoft.com/office/powerpoint/2010/main" val="3878373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84069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lv-LV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Madonas pilsētas vidusskolas ēku kompleksa un stadiona pārbūve (1)</a:t>
            </a:r>
            <a:endParaRPr lang="lv-LV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677334" y="1724297"/>
            <a:ext cx="8596668" cy="4110446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endParaRPr lang="lv-LV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lv-LV" sz="2600" u="sng" dirty="0" smtClean="0">
                <a:latin typeface="Times New Roman" panose="02020603050405020304" pitchFamily="18" charset="0"/>
              </a:rPr>
              <a:t>Plānotās aktivitātes:</a:t>
            </a:r>
          </a:p>
          <a:p>
            <a:pPr marL="0" indent="0">
              <a:buNone/>
            </a:pPr>
            <a:r>
              <a:rPr lang="lv-LV" sz="2600" b="1" dirty="0" smtClean="0">
                <a:latin typeface="Times New Roman" panose="02020603050405020304" pitchFamily="18" charset="0"/>
              </a:rPr>
              <a:t>1. kārta - Skolas mācību korpusu un savienojošo gaiteņu atjaunošana</a:t>
            </a:r>
          </a:p>
          <a:p>
            <a:pPr marL="0" indent="0">
              <a:buNone/>
            </a:pPr>
            <a:r>
              <a:rPr lang="lv-LV" sz="2600" i="1" dirty="0" smtClean="0">
                <a:latin typeface="Times New Roman" panose="02020603050405020304" pitchFamily="18" charset="0"/>
              </a:rPr>
              <a:t>(plānota apgaismojuma nomaiņa uz LED gaismekļiem, </a:t>
            </a:r>
            <a:r>
              <a:rPr lang="lv-LV" sz="2600" i="1" dirty="0" err="1" smtClean="0">
                <a:latin typeface="Times New Roman" panose="02020603050405020304" pitchFamily="18" charset="0"/>
              </a:rPr>
              <a:t>sanmezglu</a:t>
            </a:r>
            <a:r>
              <a:rPr lang="lv-LV" sz="2600" i="1" dirty="0" smtClean="0">
                <a:latin typeface="Times New Roman" panose="02020603050405020304" pitchFamily="18" charset="0"/>
              </a:rPr>
              <a:t> </a:t>
            </a:r>
            <a:r>
              <a:rPr lang="lv-LV" sz="2600" i="1" dirty="0">
                <a:latin typeface="Times New Roman" panose="02020603050405020304" pitchFamily="18" charset="0"/>
              </a:rPr>
              <a:t>u</a:t>
            </a:r>
            <a:r>
              <a:rPr lang="lv-LV" sz="2600" i="1" dirty="0" smtClean="0">
                <a:latin typeface="Times New Roman" panose="02020603050405020304" pitchFamily="18" charset="0"/>
              </a:rPr>
              <a:t>n grīdas atjaunošana, ventilācijas kvalitātes uzlabošana, gaiteņos iebūvēti slēdzami garderobes skapīši aprīkoti ar apavu un drēbju žāvētājiem)</a:t>
            </a:r>
          </a:p>
          <a:p>
            <a:pPr marL="0" indent="0">
              <a:buNone/>
            </a:pPr>
            <a:r>
              <a:rPr lang="lv-LV" sz="2600" b="1" dirty="0" smtClean="0">
                <a:latin typeface="Times New Roman" panose="02020603050405020304" pitchFamily="18" charset="0"/>
              </a:rPr>
              <a:t>2. kārta - Ēdamzāles/aktu zāles korpusa atjaunošana</a:t>
            </a:r>
            <a:endParaRPr lang="lv-LV" sz="2600" dirty="0" smtClean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v-LV" sz="2600" i="1" dirty="0" smtClean="0">
                <a:latin typeface="Times New Roman" panose="02020603050405020304" pitchFamily="18" charset="0"/>
              </a:rPr>
              <a:t>(plānota </a:t>
            </a:r>
            <a:r>
              <a:rPr lang="lv-LV" sz="2600" i="1" dirty="0" smtClean="0">
                <a:latin typeface="Times New Roman" panose="02020603050405020304" pitchFamily="18" charset="0"/>
              </a:rPr>
              <a:t>zāles grīdas nomaiņa, kosmētiskais remonts, apgaismojuma nomaiņa uz LED gaismekļiem, ventilācijas kvalitātes uzlabošana)</a:t>
            </a:r>
            <a:endParaRPr lang="lv-LV" sz="2600" dirty="0" smtClean="0">
              <a:latin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lv-LV" dirty="0">
              <a:latin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lv-LV" dirty="0" smtClean="0">
              <a:latin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lv-LV" dirty="0" smtClean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lv-LV" dirty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901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757646" y="365126"/>
            <a:ext cx="10596154" cy="101953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lv-LV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Madonas pilsētas vidusskolas ēku kompleksa un </a:t>
            </a:r>
            <a:r>
              <a:rPr lang="lv-LV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stadiona pārbūve (2)</a:t>
            </a:r>
            <a:endParaRPr lang="lv-LV" sz="2800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677334" y="1654629"/>
            <a:ext cx="8596668" cy="438673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lv-LV" sz="2400" b="1" dirty="0">
                <a:latin typeface="Times New Roman" panose="02020603050405020304" pitchFamily="18" charset="0"/>
              </a:rPr>
              <a:t>3. kārta - Jaunas bibliotēkas un lasītavas </a:t>
            </a:r>
            <a:r>
              <a:rPr lang="lv-LV" sz="2400" b="1" dirty="0" smtClean="0">
                <a:latin typeface="Times New Roman" panose="02020603050405020304" pitchFamily="18" charset="0"/>
              </a:rPr>
              <a:t>izbūve</a:t>
            </a:r>
            <a:endParaRPr lang="lv-LV" sz="2400" dirty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v-LV" sz="2400" i="1" dirty="0">
                <a:latin typeface="Times New Roman" panose="02020603050405020304" pitchFamily="18" charset="0"/>
              </a:rPr>
              <a:t>(plānots starp skolas savienojošo korpusu un ēdamzāli piebloķēt bibliotēkas un metodisko kabinetu, </a:t>
            </a:r>
            <a:r>
              <a:rPr lang="lv-LV" sz="2400" i="1" dirty="0" err="1">
                <a:latin typeface="Times New Roman" panose="02020603050405020304" pitchFamily="18" charset="0"/>
              </a:rPr>
              <a:t>kopētavu</a:t>
            </a:r>
            <a:r>
              <a:rPr lang="lv-LV" sz="2400" i="1" dirty="0">
                <a:latin typeface="Times New Roman" panose="02020603050405020304" pitchFamily="18" charset="0"/>
              </a:rPr>
              <a:t> un lasītavas telpu</a:t>
            </a:r>
            <a:r>
              <a:rPr lang="lv-LV" sz="2400" i="1" dirty="0" smtClean="0">
                <a:latin typeface="Times New Roman" panose="02020603050405020304" pitchFamily="18" charset="0"/>
              </a:rPr>
              <a:t>)</a:t>
            </a:r>
            <a:endParaRPr lang="lv-LV" sz="2400" b="1" dirty="0" smtClean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v-LV" sz="2400" b="1" dirty="0" smtClean="0">
                <a:latin typeface="Times New Roman" panose="02020603050405020304" pitchFamily="18" charset="0"/>
              </a:rPr>
              <a:t>4</a:t>
            </a:r>
            <a:r>
              <a:rPr lang="lv-LV" sz="2400" b="1" dirty="0">
                <a:latin typeface="Times New Roman" panose="02020603050405020304" pitchFamily="18" charset="0"/>
              </a:rPr>
              <a:t>. kārta - Sporta zāles korpusa </a:t>
            </a:r>
            <a:r>
              <a:rPr lang="lv-LV" sz="2400" b="1" dirty="0" smtClean="0">
                <a:latin typeface="Times New Roman" panose="02020603050405020304" pitchFamily="18" charset="0"/>
              </a:rPr>
              <a:t>atjaunošana</a:t>
            </a:r>
          </a:p>
          <a:p>
            <a:pPr marL="0" indent="0" algn="just">
              <a:buNone/>
            </a:pPr>
            <a:r>
              <a:rPr lang="lv-LV" sz="2400" i="1" dirty="0" smtClean="0">
                <a:latin typeface="Times New Roman" panose="02020603050405020304" pitchFamily="18" charset="0"/>
              </a:rPr>
              <a:t>(Plānots kosmētiskais remonts, grīdas seguma nomaiņa, gaismekļu nomaiņa uz LED gaismekļiem, izstrādāti akustiskie risinājumi, ventilācija sistēma, esošo ģērbtuvju rekonstrukcija un 2 jaunu ģērbtuvju izveidošana, sporta inventāra noliktavas, atjaunot trenažieru zāli, aerobikas zāli, transformējamās tribīnes)</a:t>
            </a:r>
            <a:endParaRPr lang="lv-LV" sz="2400" i="1" dirty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v-LV" sz="2400" b="1" dirty="0" smtClean="0">
                <a:latin typeface="Times New Roman" panose="02020603050405020304" pitchFamily="18" charset="0"/>
              </a:rPr>
              <a:t>5</a:t>
            </a:r>
            <a:r>
              <a:rPr lang="lv-LV" sz="2400" b="1" dirty="0">
                <a:latin typeface="Times New Roman" panose="02020603050405020304" pitchFamily="18" charset="0"/>
              </a:rPr>
              <a:t>. kārta - Stadiona pārbūve un teritorijas </a:t>
            </a:r>
            <a:r>
              <a:rPr lang="lv-LV" sz="2400" b="1" dirty="0" smtClean="0">
                <a:latin typeface="Times New Roman" panose="02020603050405020304" pitchFamily="18" charset="0"/>
              </a:rPr>
              <a:t>labiekārtošana</a:t>
            </a:r>
          </a:p>
          <a:p>
            <a:pPr marL="0" indent="0">
              <a:buNone/>
            </a:pPr>
            <a:r>
              <a:rPr lang="lv-LV" sz="2400" i="1" dirty="0" smtClean="0">
                <a:latin typeface="Times New Roman" panose="02020603050405020304" pitchFamily="18" charset="0"/>
              </a:rPr>
              <a:t>(Plānots vieglatlētikas un sporta spēļu sektori, ieklāti ar mākslīgajiem segumiem, stadionā izbūvēt stacionārās tribīnes, zem tribīnēm izvietot tualetes, dušas, divas ģērbtuves un inventāra noliktavas, mākslīgais apgaismojums)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223226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097280" y="365125"/>
            <a:ext cx="10256520" cy="766989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lv-LV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Plānotā Madonas pilsētas vidusskolas ēku kompleksa un </a:t>
            </a:r>
            <a:br>
              <a:rPr lang="lv-LV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stadiona pārbūve</a:t>
            </a:r>
            <a:endParaRPr lang="lv-LV" sz="2800" dirty="0"/>
          </a:p>
        </p:txBody>
      </p:sp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2218" y="1132114"/>
            <a:ext cx="7832372" cy="552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81684"/>
      </p:ext>
    </p:extLst>
  </p:cSld>
  <p:clrMapOvr>
    <a:masterClrMapping/>
  </p:clrMapOvr>
</p:sld>
</file>

<file path=ppt/theme/theme1.xml><?xml version="1.0" encoding="utf-8"?>
<a:theme xmlns:a="http://schemas.openxmlformats.org/drawingml/2006/main" name="Šķautne">
  <a:themeElements>
    <a:clrScheme name="Šķautn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Šķautn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Šķautn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650</TotalTime>
  <Words>1177</Words>
  <Application>Microsoft Office PowerPoint</Application>
  <PresentationFormat>Platekrāna</PresentationFormat>
  <Paragraphs>103</Paragraphs>
  <Slides>13</Slides>
  <Notes>0</Notes>
  <HiddenSlides>0</HiddenSlides>
  <MMClips>0</MMClips>
  <ScaleCrop>false</ScaleCrop>
  <HeadingPairs>
    <vt:vector size="6" baseType="variant">
      <vt:variant>
        <vt:lpstr>Lietotie fonti</vt:lpstr>
      </vt:variant>
      <vt:variant>
        <vt:i4>7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13</vt:i4>
      </vt:variant>
    </vt:vector>
  </HeadingPairs>
  <TitlesOfParts>
    <vt:vector size="21" baseType="lpstr">
      <vt:lpstr>Arial</vt:lpstr>
      <vt:lpstr>Calibri</vt:lpstr>
      <vt:lpstr>Times New Roman</vt:lpstr>
      <vt:lpstr>Trebuchet MS</vt:lpstr>
      <vt:lpstr>WenQuanYi Micro Hei</vt:lpstr>
      <vt:lpstr>Wingdings</vt:lpstr>
      <vt:lpstr>Wingdings 3</vt:lpstr>
      <vt:lpstr>Šķautne</vt:lpstr>
      <vt:lpstr>PowerPoint prezentācija</vt:lpstr>
      <vt:lpstr>Ieguvumi, apvienojot vidusskolas Madonas pilsētā (1)</vt:lpstr>
      <vt:lpstr>Ieguvumi, apvienojot vidusskolas Madonas pilsētā (2) </vt:lpstr>
      <vt:lpstr>Ieguvumi, apvienojot vidusskolas Madonas pilsētā (3) </vt:lpstr>
      <vt:lpstr>Ieguvumi, apvienojot vidusskolas Madonas pilsētā (4) </vt:lpstr>
      <vt:lpstr>Ieguvumi, apvienojot vidusskolas Madonas pilsētā (5) </vt:lpstr>
      <vt:lpstr>Madonas pilsētas vidusskolas ēku kompleksa un stadiona pārbūve (1)</vt:lpstr>
      <vt:lpstr>Madonas pilsētas vidusskolas ēku kompleksa un  stadiona pārbūve (2)</vt:lpstr>
      <vt:lpstr>Plānotā Madonas pilsētas vidusskolas ēku kompleksa un  stadiona pārbūve</vt:lpstr>
      <vt:lpstr>Plānotais mācību process Madonas pilsētas vidusskolā</vt:lpstr>
      <vt:lpstr>Madonas Valsts ģimnāzijas ēku kompleksa (Skolas ielā 10)  un stadiona pārbūve </vt:lpstr>
      <vt:lpstr>Finansējums</vt:lpstr>
      <vt:lpstr>Plānotā reorganizācijas procesa termiņi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prezentācija</dc:title>
  <dc:creator>Lietotajs</dc:creator>
  <cp:lastModifiedBy>Neo</cp:lastModifiedBy>
  <cp:revision>54</cp:revision>
  <dcterms:created xsi:type="dcterms:W3CDTF">2016-06-13T10:22:55Z</dcterms:created>
  <dcterms:modified xsi:type="dcterms:W3CDTF">2016-07-13T13:30:10Z</dcterms:modified>
</cp:coreProperties>
</file>